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300" r:id="rId7"/>
    <p:sldId id="301"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x="9144000" cy="5143500"/>
  <p:notesSz cx="6858000" cy="9144000"/>
  <p:embeddedFontLst>
    <p:embeddedFont>
      <p:font typeface="Bookman Old Style" panose="02050604050505020204"/>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font" Target="fonts/font1.fntdata"/><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g243e4fdbfa3_0_25: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 name="Google Shape;52;g243e4fdbfa3_0_2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 name="Google Shape;53;g243e4fdbfa3_0_25:notes"/>
          <p:cNvSpPr txBox="1"/>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2" name="Shape 112"/>
        <p:cNvGrpSpPr/>
        <p:nvPr/>
      </p:nvGrpSpPr>
      <p:grpSpPr>
        <a:xfrm>
          <a:off x="0" y="0"/>
          <a:ext cx="0" cy="0"/>
          <a:chOff x="0" y="0"/>
          <a:chExt cx="0" cy="0"/>
        </a:xfrm>
      </p:grpSpPr>
      <p:sp>
        <p:nvSpPr>
          <p:cNvPr id="113" name="Google Shape;113;g243e4fdbfa3_8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43e4fdbfa3_8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g243e4fdbfa3_3_6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3" name="Google Shape;123;g243e4fdbfa3_3_6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128"/>
        <p:cNvGrpSpPr/>
        <p:nvPr/>
      </p:nvGrpSpPr>
      <p:grpSpPr>
        <a:xfrm>
          <a:off x="0" y="0"/>
          <a:ext cx="0" cy="0"/>
          <a:chOff x="0" y="0"/>
          <a:chExt cx="0" cy="0"/>
        </a:xfrm>
      </p:grpSpPr>
      <p:sp>
        <p:nvSpPr>
          <p:cNvPr id="129" name="Google Shape;129;g250072efd7f_0_19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50072efd7f_0_19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34"/>
        <p:cNvGrpSpPr/>
        <p:nvPr/>
      </p:nvGrpSpPr>
      <p:grpSpPr>
        <a:xfrm>
          <a:off x="0" y="0"/>
          <a:ext cx="0" cy="0"/>
          <a:chOff x="0" y="0"/>
          <a:chExt cx="0" cy="0"/>
        </a:xfrm>
      </p:grpSpPr>
      <p:sp>
        <p:nvSpPr>
          <p:cNvPr id="135" name="Google Shape;135;g27f1a8b1860_2_0:notes"/>
          <p:cNvSpPr txBox="1"/>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36" name="Google Shape;136;g27f1a8b1860_2_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g250072efd7f_0_230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0072efd7f_0_23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6" name="Shape 146"/>
        <p:cNvGrpSpPr/>
        <p:nvPr/>
      </p:nvGrpSpPr>
      <p:grpSpPr>
        <a:xfrm>
          <a:off x="0" y="0"/>
          <a:ext cx="0" cy="0"/>
          <a:chOff x="0" y="0"/>
          <a:chExt cx="0" cy="0"/>
        </a:xfrm>
      </p:grpSpPr>
      <p:sp>
        <p:nvSpPr>
          <p:cNvPr id="147" name="Google Shape;147;g250072efd7f_0_230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50072efd7f_0_230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2" name="Shape 152"/>
        <p:cNvGrpSpPr/>
        <p:nvPr/>
      </p:nvGrpSpPr>
      <p:grpSpPr>
        <a:xfrm>
          <a:off x="0" y="0"/>
          <a:ext cx="0" cy="0"/>
          <a:chOff x="0" y="0"/>
          <a:chExt cx="0" cy="0"/>
        </a:xfrm>
      </p:grpSpPr>
      <p:sp>
        <p:nvSpPr>
          <p:cNvPr id="153" name="Google Shape;153;g24573158288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4573158288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 name="Shape 159"/>
        <p:cNvGrpSpPr/>
        <p:nvPr/>
      </p:nvGrpSpPr>
      <p:grpSpPr>
        <a:xfrm>
          <a:off x="0" y="0"/>
          <a:ext cx="0" cy="0"/>
          <a:chOff x="0" y="0"/>
          <a:chExt cx="0" cy="0"/>
        </a:xfrm>
      </p:grpSpPr>
      <p:sp>
        <p:nvSpPr>
          <p:cNvPr id="160" name="Google Shape;160;g243e4fdbfa3_12_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43e4fdbfa3_12_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5" name="Shape 165"/>
        <p:cNvGrpSpPr/>
        <p:nvPr/>
      </p:nvGrpSpPr>
      <p:grpSpPr>
        <a:xfrm>
          <a:off x="0" y="0"/>
          <a:ext cx="0" cy="0"/>
          <a:chOff x="0" y="0"/>
          <a:chExt cx="0" cy="0"/>
        </a:xfrm>
      </p:grpSpPr>
      <p:sp>
        <p:nvSpPr>
          <p:cNvPr id="166" name="Google Shape;166;g243e4fdbfa3_12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43e4fdbfa3_12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1" name="Shape 171"/>
        <p:cNvGrpSpPr/>
        <p:nvPr/>
      </p:nvGrpSpPr>
      <p:grpSpPr>
        <a:xfrm>
          <a:off x="0" y="0"/>
          <a:ext cx="0" cy="0"/>
          <a:chOff x="0" y="0"/>
          <a:chExt cx="0" cy="0"/>
        </a:xfrm>
      </p:grpSpPr>
      <p:sp>
        <p:nvSpPr>
          <p:cNvPr id="172" name="Google Shape;172;g243e4fdbfa3_3_84:notes"/>
          <p:cNvSpPr txBox="1"/>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3" name="Google Shape;173;g243e4fdbfa3_3_8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 name="Shape 58"/>
        <p:cNvGrpSpPr/>
        <p:nvPr/>
      </p:nvGrpSpPr>
      <p:grpSpPr>
        <a:xfrm>
          <a:off x="0" y="0"/>
          <a:ext cx="0" cy="0"/>
          <a:chOff x="0" y="0"/>
          <a:chExt cx="0" cy="0"/>
        </a:xfrm>
      </p:grpSpPr>
      <p:sp>
        <p:nvSpPr>
          <p:cNvPr id="59" name="Google Shape;59;g243e4fdbfa3_0_77: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0" name="Google Shape;60;g243e4fdbfa3_0_7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0" name="Shape 180"/>
        <p:cNvGrpSpPr/>
        <p:nvPr/>
      </p:nvGrpSpPr>
      <p:grpSpPr>
        <a:xfrm>
          <a:off x="0" y="0"/>
          <a:ext cx="0" cy="0"/>
          <a:chOff x="0" y="0"/>
          <a:chExt cx="0" cy="0"/>
        </a:xfrm>
      </p:grpSpPr>
      <p:sp>
        <p:nvSpPr>
          <p:cNvPr id="181" name="Google Shape;181;g250072efd7f_0_23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50072efd7f_0_23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6" name="Shape 186"/>
        <p:cNvGrpSpPr/>
        <p:nvPr/>
      </p:nvGrpSpPr>
      <p:grpSpPr>
        <a:xfrm>
          <a:off x="0" y="0"/>
          <a:ext cx="0" cy="0"/>
          <a:chOff x="0" y="0"/>
          <a:chExt cx="0" cy="0"/>
        </a:xfrm>
      </p:grpSpPr>
      <p:sp>
        <p:nvSpPr>
          <p:cNvPr id="187" name="Google Shape;187;g250072efd7f_0_23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0072efd7f_0_23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4" name="Shape 194"/>
        <p:cNvGrpSpPr/>
        <p:nvPr/>
      </p:nvGrpSpPr>
      <p:grpSpPr>
        <a:xfrm>
          <a:off x="0" y="0"/>
          <a:ext cx="0" cy="0"/>
          <a:chOff x="0" y="0"/>
          <a:chExt cx="0" cy="0"/>
        </a:xfrm>
      </p:grpSpPr>
      <p:sp>
        <p:nvSpPr>
          <p:cNvPr id="195" name="Google Shape;195;g2928c574673_0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928c574673_0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2" name="Shape 202"/>
        <p:cNvGrpSpPr/>
        <p:nvPr/>
      </p:nvGrpSpPr>
      <p:grpSpPr>
        <a:xfrm>
          <a:off x="0" y="0"/>
          <a:ext cx="0" cy="0"/>
          <a:chOff x="0" y="0"/>
          <a:chExt cx="0" cy="0"/>
        </a:xfrm>
      </p:grpSpPr>
      <p:sp>
        <p:nvSpPr>
          <p:cNvPr id="203" name="Google Shape;203;g2928c574673_0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928c574673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0" name="Shape 210"/>
        <p:cNvGrpSpPr/>
        <p:nvPr/>
      </p:nvGrpSpPr>
      <p:grpSpPr>
        <a:xfrm>
          <a:off x="0" y="0"/>
          <a:ext cx="0" cy="0"/>
          <a:chOff x="0" y="0"/>
          <a:chExt cx="0" cy="0"/>
        </a:xfrm>
      </p:grpSpPr>
      <p:sp>
        <p:nvSpPr>
          <p:cNvPr id="211" name="Google Shape;211;g2928c574673_0_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928c574673_0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8" name="Shape 218"/>
        <p:cNvGrpSpPr/>
        <p:nvPr/>
      </p:nvGrpSpPr>
      <p:grpSpPr>
        <a:xfrm>
          <a:off x="0" y="0"/>
          <a:ext cx="0" cy="0"/>
          <a:chOff x="0" y="0"/>
          <a:chExt cx="0" cy="0"/>
        </a:xfrm>
      </p:grpSpPr>
      <p:sp>
        <p:nvSpPr>
          <p:cNvPr id="219" name="Google Shape;219;g2928c574673_0_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928c574673_0_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6" name="Shape 226"/>
        <p:cNvGrpSpPr/>
        <p:nvPr/>
      </p:nvGrpSpPr>
      <p:grpSpPr>
        <a:xfrm>
          <a:off x="0" y="0"/>
          <a:ext cx="0" cy="0"/>
          <a:chOff x="0" y="0"/>
          <a:chExt cx="0" cy="0"/>
        </a:xfrm>
      </p:grpSpPr>
      <p:sp>
        <p:nvSpPr>
          <p:cNvPr id="227" name="Google Shape;227;g2928c574673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928c574673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4" name="Shape 234"/>
        <p:cNvGrpSpPr/>
        <p:nvPr/>
      </p:nvGrpSpPr>
      <p:grpSpPr>
        <a:xfrm>
          <a:off x="0" y="0"/>
          <a:ext cx="0" cy="0"/>
          <a:chOff x="0" y="0"/>
          <a:chExt cx="0" cy="0"/>
        </a:xfrm>
      </p:grpSpPr>
      <p:sp>
        <p:nvSpPr>
          <p:cNvPr id="235" name="Google Shape;235;g2928c574673_0_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928c574673_0_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0" name="Shape 240"/>
        <p:cNvGrpSpPr/>
        <p:nvPr/>
      </p:nvGrpSpPr>
      <p:grpSpPr>
        <a:xfrm>
          <a:off x="0" y="0"/>
          <a:ext cx="0" cy="0"/>
          <a:chOff x="0" y="0"/>
          <a:chExt cx="0" cy="0"/>
        </a:xfrm>
      </p:grpSpPr>
      <p:sp>
        <p:nvSpPr>
          <p:cNvPr id="241" name="Google Shape;241;g294e13ab8dc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94e13ab8dc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0" name="Shape 250"/>
        <p:cNvGrpSpPr/>
        <p:nvPr/>
      </p:nvGrpSpPr>
      <p:grpSpPr>
        <a:xfrm>
          <a:off x="0" y="0"/>
          <a:ext cx="0" cy="0"/>
          <a:chOff x="0" y="0"/>
          <a:chExt cx="0" cy="0"/>
        </a:xfrm>
      </p:grpSpPr>
      <p:sp>
        <p:nvSpPr>
          <p:cNvPr id="251" name="Google Shape;251;g2901c506d8d_6_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901c506d8d_6_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65"/>
        <p:cNvGrpSpPr/>
        <p:nvPr/>
      </p:nvGrpSpPr>
      <p:grpSpPr>
        <a:xfrm>
          <a:off x="0" y="0"/>
          <a:ext cx="0" cy="0"/>
          <a:chOff x="0" y="0"/>
          <a:chExt cx="0" cy="0"/>
        </a:xfrm>
      </p:grpSpPr>
      <p:sp>
        <p:nvSpPr>
          <p:cNvPr id="66" name="Google Shape;66;g243e4fdbfa3_0_129: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7" name="Google Shape;67;g243e4fdbfa3_0_12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8" name="Shape 258"/>
        <p:cNvGrpSpPr/>
        <p:nvPr/>
      </p:nvGrpSpPr>
      <p:grpSpPr>
        <a:xfrm>
          <a:off x="0" y="0"/>
          <a:ext cx="0" cy="0"/>
          <a:chOff x="0" y="0"/>
          <a:chExt cx="0" cy="0"/>
        </a:xfrm>
      </p:grpSpPr>
      <p:sp>
        <p:nvSpPr>
          <p:cNvPr id="259" name="Google Shape;259;g294e13ab8dc_0_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94e13ab8dc_0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5" name="Shape 265"/>
        <p:cNvGrpSpPr/>
        <p:nvPr/>
      </p:nvGrpSpPr>
      <p:grpSpPr>
        <a:xfrm>
          <a:off x="0" y="0"/>
          <a:ext cx="0" cy="0"/>
          <a:chOff x="0" y="0"/>
          <a:chExt cx="0" cy="0"/>
        </a:xfrm>
      </p:grpSpPr>
      <p:sp>
        <p:nvSpPr>
          <p:cNvPr id="266" name="Google Shape;266;g294e13ab8dc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94e13ab8dc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4" name="Shape 274"/>
        <p:cNvGrpSpPr/>
        <p:nvPr/>
      </p:nvGrpSpPr>
      <p:grpSpPr>
        <a:xfrm>
          <a:off x="0" y="0"/>
          <a:ext cx="0" cy="0"/>
          <a:chOff x="0" y="0"/>
          <a:chExt cx="0" cy="0"/>
        </a:xfrm>
      </p:grpSpPr>
      <p:sp>
        <p:nvSpPr>
          <p:cNvPr id="275" name="Google Shape;275;g25ca81c175f_448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5ca81c175f_448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2" name="Shape 282"/>
        <p:cNvGrpSpPr/>
        <p:nvPr/>
      </p:nvGrpSpPr>
      <p:grpSpPr>
        <a:xfrm>
          <a:off x="0" y="0"/>
          <a:ext cx="0" cy="0"/>
          <a:chOff x="0" y="0"/>
          <a:chExt cx="0" cy="0"/>
        </a:xfrm>
      </p:grpSpPr>
      <p:sp>
        <p:nvSpPr>
          <p:cNvPr id="283" name="Google Shape;283;g294e13ab8dc_0_4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94e13ab8dc_0_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2" name="Shape 292"/>
        <p:cNvGrpSpPr/>
        <p:nvPr/>
      </p:nvGrpSpPr>
      <p:grpSpPr>
        <a:xfrm>
          <a:off x="0" y="0"/>
          <a:ext cx="0" cy="0"/>
          <a:chOff x="0" y="0"/>
          <a:chExt cx="0" cy="0"/>
        </a:xfrm>
      </p:grpSpPr>
      <p:sp>
        <p:nvSpPr>
          <p:cNvPr id="293" name="Google Shape;293;g25ca81c175f_448_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5ca81c175f_448_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0" name="Shape 300"/>
        <p:cNvGrpSpPr/>
        <p:nvPr/>
      </p:nvGrpSpPr>
      <p:grpSpPr>
        <a:xfrm>
          <a:off x="0" y="0"/>
          <a:ext cx="0" cy="0"/>
          <a:chOff x="0" y="0"/>
          <a:chExt cx="0" cy="0"/>
        </a:xfrm>
      </p:grpSpPr>
      <p:sp>
        <p:nvSpPr>
          <p:cNvPr id="301" name="Google Shape;301;g294e13ab8dc_0_6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94e13ab8dc_0_6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6" name="Shape 306"/>
        <p:cNvGrpSpPr/>
        <p:nvPr/>
      </p:nvGrpSpPr>
      <p:grpSpPr>
        <a:xfrm>
          <a:off x="0" y="0"/>
          <a:ext cx="0" cy="0"/>
          <a:chOff x="0" y="0"/>
          <a:chExt cx="0" cy="0"/>
        </a:xfrm>
      </p:grpSpPr>
      <p:sp>
        <p:nvSpPr>
          <p:cNvPr id="307" name="Google Shape;307;g25ca81c175f_448_3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5ca81c175f_448_3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0" name="Shape 320"/>
        <p:cNvGrpSpPr/>
        <p:nvPr/>
      </p:nvGrpSpPr>
      <p:grpSpPr>
        <a:xfrm>
          <a:off x="0" y="0"/>
          <a:ext cx="0" cy="0"/>
          <a:chOff x="0" y="0"/>
          <a:chExt cx="0" cy="0"/>
        </a:xfrm>
      </p:grpSpPr>
      <p:sp>
        <p:nvSpPr>
          <p:cNvPr id="321" name="Google Shape;321;g25ca81c175f_448_7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5ca81c175f_448_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9" name="Shape 329"/>
        <p:cNvGrpSpPr/>
        <p:nvPr/>
      </p:nvGrpSpPr>
      <p:grpSpPr>
        <a:xfrm>
          <a:off x="0" y="0"/>
          <a:ext cx="0" cy="0"/>
          <a:chOff x="0" y="0"/>
          <a:chExt cx="0" cy="0"/>
        </a:xfrm>
      </p:grpSpPr>
      <p:sp>
        <p:nvSpPr>
          <p:cNvPr id="330" name="Google Shape;330;g293096b182e_132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93096b182e_132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9" name="Shape 339"/>
        <p:cNvGrpSpPr/>
        <p:nvPr/>
      </p:nvGrpSpPr>
      <p:grpSpPr>
        <a:xfrm>
          <a:off x="0" y="0"/>
          <a:ext cx="0" cy="0"/>
          <a:chOff x="0" y="0"/>
          <a:chExt cx="0" cy="0"/>
        </a:xfrm>
      </p:grpSpPr>
      <p:sp>
        <p:nvSpPr>
          <p:cNvPr id="340" name="Google Shape;340;g295217b1834_2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95217b1834_2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71"/>
        <p:cNvGrpSpPr/>
        <p:nvPr/>
      </p:nvGrpSpPr>
      <p:grpSpPr>
        <a:xfrm>
          <a:off x="0" y="0"/>
          <a:ext cx="0" cy="0"/>
          <a:chOff x="0" y="0"/>
          <a:chExt cx="0" cy="0"/>
        </a:xfrm>
      </p:grpSpPr>
      <p:sp>
        <p:nvSpPr>
          <p:cNvPr id="72" name="Google Shape;72;g243e4fdbfa3_0_2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43e4fdbfa3_0_2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9" name="Shape 349"/>
        <p:cNvGrpSpPr/>
        <p:nvPr/>
      </p:nvGrpSpPr>
      <p:grpSpPr>
        <a:xfrm>
          <a:off x="0" y="0"/>
          <a:ext cx="0" cy="0"/>
          <a:chOff x="0" y="0"/>
          <a:chExt cx="0" cy="0"/>
        </a:xfrm>
      </p:grpSpPr>
      <p:sp>
        <p:nvSpPr>
          <p:cNvPr id="350" name="Google Shape;350;g295217b1834_2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95217b1834_2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8" name="Shape 358"/>
        <p:cNvGrpSpPr/>
        <p:nvPr/>
      </p:nvGrpSpPr>
      <p:grpSpPr>
        <a:xfrm>
          <a:off x="0" y="0"/>
          <a:ext cx="0" cy="0"/>
          <a:chOff x="0" y="0"/>
          <a:chExt cx="0" cy="0"/>
        </a:xfrm>
      </p:grpSpPr>
      <p:sp>
        <p:nvSpPr>
          <p:cNvPr id="359" name="Google Shape;359;g2901c506d8d_6_5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901c506d8d_6_5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4" name="Shape 364"/>
        <p:cNvGrpSpPr/>
        <p:nvPr/>
      </p:nvGrpSpPr>
      <p:grpSpPr>
        <a:xfrm>
          <a:off x="0" y="0"/>
          <a:ext cx="0" cy="0"/>
          <a:chOff x="0" y="0"/>
          <a:chExt cx="0" cy="0"/>
        </a:xfrm>
      </p:grpSpPr>
      <p:sp>
        <p:nvSpPr>
          <p:cNvPr id="365" name="Google Shape;365;g24573158288_3_0: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6" name="Google Shape;366;g24573158288_3_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0" name="Shape 370"/>
        <p:cNvGrpSpPr/>
        <p:nvPr/>
      </p:nvGrpSpPr>
      <p:grpSpPr>
        <a:xfrm>
          <a:off x="0" y="0"/>
          <a:ext cx="0" cy="0"/>
          <a:chOff x="0" y="0"/>
          <a:chExt cx="0" cy="0"/>
        </a:xfrm>
      </p:grpSpPr>
      <p:sp>
        <p:nvSpPr>
          <p:cNvPr id="371" name="Google Shape;371;g2453b99d6d8_2_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453b99d6d8_2_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6" name="Shape 376"/>
        <p:cNvGrpSpPr/>
        <p:nvPr/>
      </p:nvGrpSpPr>
      <p:grpSpPr>
        <a:xfrm>
          <a:off x="0" y="0"/>
          <a:ext cx="0" cy="0"/>
          <a:chOff x="0" y="0"/>
          <a:chExt cx="0" cy="0"/>
        </a:xfrm>
      </p:grpSpPr>
      <p:sp>
        <p:nvSpPr>
          <p:cNvPr id="377" name="Google Shape;377;g243e4fdbfa3_3_9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243e4fdbfa3_3_95: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79" name="Google Shape;379;g243e4fdbfa3_3_95: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panose="020B0604020202020204"/>
              <a:buNone/>
            </a:pPr>
            <a:fld id="{00000000-1234-1234-1234-123412341234}" type="slidenum">
              <a:rPr lang="en-GB"/>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1" name="Shape 81"/>
        <p:cNvGrpSpPr/>
        <p:nvPr/>
      </p:nvGrpSpPr>
      <p:grpSpPr>
        <a:xfrm>
          <a:off x="0" y="0"/>
          <a:ext cx="0" cy="0"/>
          <a:chOff x="0" y="0"/>
          <a:chExt cx="0" cy="0"/>
        </a:xfrm>
      </p:grpSpPr>
      <p:sp>
        <p:nvSpPr>
          <p:cNvPr id="82" name="Google Shape;82;g243e4fdbfa3_0_2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43e4fdbfa3_0_2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7" name="Shape 87"/>
        <p:cNvGrpSpPr/>
        <p:nvPr/>
      </p:nvGrpSpPr>
      <p:grpSpPr>
        <a:xfrm>
          <a:off x="0" y="0"/>
          <a:ext cx="0" cy="0"/>
          <a:chOff x="0" y="0"/>
          <a:chExt cx="0" cy="0"/>
        </a:xfrm>
      </p:grpSpPr>
      <p:sp>
        <p:nvSpPr>
          <p:cNvPr id="88" name="Google Shape;88;g243e4fdbfa3_3_6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9" name="Google Shape;89;g243e4fdbfa3_3_6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 name="Shape 93"/>
        <p:cNvGrpSpPr/>
        <p:nvPr/>
      </p:nvGrpSpPr>
      <p:grpSpPr>
        <a:xfrm>
          <a:off x="0" y="0"/>
          <a:ext cx="0" cy="0"/>
          <a:chOff x="0" y="0"/>
          <a:chExt cx="0" cy="0"/>
        </a:xfrm>
      </p:grpSpPr>
      <p:sp>
        <p:nvSpPr>
          <p:cNvPr id="94" name="Google Shape;94;g24539a2b0c5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539a2b0c5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0" name="Shape 100"/>
        <p:cNvGrpSpPr/>
        <p:nvPr/>
      </p:nvGrpSpPr>
      <p:grpSpPr>
        <a:xfrm>
          <a:off x="0" y="0"/>
          <a:ext cx="0" cy="0"/>
          <a:chOff x="0" y="0"/>
          <a:chExt cx="0" cy="0"/>
        </a:xfrm>
      </p:grpSpPr>
      <p:sp>
        <p:nvSpPr>
          <p:cNvPr id="101" name="Google Shape;101;g2453b99d6d8_0_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53b99d6d8_0_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 name="Shape 106"/>
        <p:cNvGrpSpPr/>
        <p:nvPr/>
      </p:nvGrpSpPr>
      <p:grpSpPr>
        <a:xfrm>
          <a:off x="0" y="0"/>
          <a:ext cx="0" cy="0"/>
          <a:chOff x="0" y="0"/>
          <a:chExt cx="0" cy="0"/>
        </a:xfrm>
      </p:grpSpPr>
      <p:sp>
        <p:nvSpPr>
          <p:cNvPr id="107" name="Google Shape;107;g2453b99d6d8_0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453b99d6d8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7.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image" Target="../media/image9.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1.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1.xml"/><Relationship Id="rId2" Type="http://schemas.openxmlformats.org/officeDocument/2006/relationships/image" Target="../media/image18.png"/><Relationship Id="rId1" Type="http://schemas.openxmlformats.org/officeDocument/2006/relationships/image" Target="../media/image17.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1.xml"/><Relationship Id="rId2" Type="http://schemas.openxmlformats.org/officeDocument/2006/relationships/image" Target="../media/image20.png"/><Relationship Id="rId1"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1.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1.xml"/><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4.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4.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4.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4.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4" name="Shape 54"/>
        <p:cNvGrpSpPr/>
        <p:nvPr/>
      </p:nvGrpSpPr>
      <p:grpSpPr>
        <a:xfrm>
          <a:off x="0" y="0"/>
          <a:ext cx="0" cy="0"/>
          <a:chOff x="0" y="0"/>
          <a:chExt cx="0" cy="0"/>
        </a:xfrm>
      </p:grpSpPr>
      <p:sp>
        <p:nvSpPr>
          <p:cNvPr id="55" name="Google Shape;55;p13"/>
          <p:cNvSpPr txBox="1"/>
          <p:nvPr/>
        </p:nvSpPr>
        <p:spPr>
          <a:xfrm>
            <a:off x="522650" y="1393025"/>
            <a:ext cx="8233200" cy="34386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GB"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A  MINI PROJECT</a:t>
            </a: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400"/>
              <a:buFont typeface="Arial" panose="020B0604020202020204"/>
              <a:buNone/>
            </a:pPr>
            <a:r>
              <a:rPr lang="en-GB"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On</a:t>
            </a: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800"/>
              <a:buFont typeface="Arial" panose="020B0604020202020204"/>
              <a:buNone/>
            </a:pPr>
            <a:r>
              <a:rPr lang="en-GB" sz="1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800" b="1">
                <a:solidFill>
                  <a:schemeClr val="dk1"/>
                </a:solidFill>
                <a:latin typeface="Times New Roman" panose="02020603050405020304"/>
                <a:ea typeface="Times New Roman" panose="02020603050405020304"/>
                <a:cs typeface="Times New Roman" panose="02020603050405020304"/>
                <a:sym typeface="Times New Roman" panose="02020603050405020304"/>
              </a:rPr>
              <a:t>WANDERGRAM</a:t>
            </a:r>
            <a:endParaRPr sz="18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800"/>
              <a:buFont typeface="Arial" panose="020B0604020202020204"/>
              <a:buNone/>
            </a:pPr>
            <a:r>
              <a:rPr lang="en-GB" sz="1800" b="1">
                <a:solidFill>
                  <a:schemeClr val="dk1"/>
                </a:solidFill>
                <a:latin typeface="Times New Roman" panose="02020603050405020304"/>
                <a:ea typeface="Times New Roman" panose="02020603050405020304"/>
                <a:cs typeface="Times New Roman" panose="02020603050405020304"/>
                <a:sym typeface="Times New Roman" panose="02020603050405020304"/>
              </a:rPr>
              <a:t>(TRAVEL RECOMMENDATION SYSTEM)</a:t>
            </a:r>
            <a:endParaRPr sz="18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800"/>
              <a:buFont typeface="Arial" panose="020B0604020202020204"/>
              <a:buNone/>
            </a:pPr>
            <a:r>
              <a:rPr lang="en-GB"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BACHELOR OF TECHNOLOGY</a:t>
            </a: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400"/>
              <a:buFont typeface="Arial" panose="020B0604020202020204"/>
              <a:buNone/>
            </a:pPr>
            <a:r>
              <a:rPr lang="en-GB"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IN</a:t>
            </a: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400"/>
              <a:buFont typeface="Arial" panose="020B0604020202020204"/>
              <a:buNone/>
            </a:pPr>
            <a:r>
              <a:rPr lang="en-GB"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CSE- AI &amp; ML</a:t>
            </a: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50000"/>
              </a:lnSpc>
              <a:spcBef>
                <a:spcPts val="0"/>
              </a:spcBef>
              <a:spcAft>
                <a:spcPts val="0"/>
              </a:spcAft>
              <a:buClr>
                <a:srgbClr val="000000"/>
              </a:buClr>
              <a:buSzPts val="1400"/>
              <a:buFont typeface="Arial" panose="020B0604020202020204"/>
              <a:buNone/>
            </a:pPr>
            <a:r>
              <a:rPr lang="en-GB"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BY</a:t>
            </a: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400"/>
              <a:buFont typeface="Arial" panose="020B0604020202020204"/>
              <a:buNone/>
            </a:pP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                                                              K.ANIRUDH</a:t>
            </a:r>
            <a:r>
              <a:rPr lang="en-GB"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- 20VE1A66</a:t>
            </a: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88</a:t>
            </a:r>
            <a:endParaRPr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None/>
            </a:pP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                                                              P.ANUSHA</a:t>
            </a:r>
            <a:r>
              <a:rPr lang="en-GB"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- 20VE1A66</a:t>
            </a: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A6</a:t>
            </a:r>
            <a:endParaRPr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None/>
            </a:pP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                                                              S.SNEHA</a:t>
            </a:r>
            <a:r>
              <a:rPr lang="en-GB"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REDDY- 20VE1A66B0</a:t>
            </a:r>
            <a:endParaRPr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None/>
            </a:pP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S</a:t>
            </a: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.RUTHVIK</a:t>
            </a:r>
            <a:r>
              <a:rPr lang="en-GB"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- 20VE1A66</a:t>
            </a: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A9</a:t>
            </a:r>
            <a:endParaRPr sz="1100">
              <a:solidFill>
                <a:schemeClr val="dk1"/>
              </a:solidFill>
            </a:endParaRPr>
          </a:p>
          <a:p>
            <a:pPr marL="0" marR="0" lvl="0" indent="0" algn="ctr" rtl="0">
              <a:lnSpc>
                <a:spcPct val="100000"/>
              </a:lnSpc>
              <a:spcBef>
                <a:spcPts val="0"/>
              </a:spcBef>
              <a:spcAft>
                <a:spcPts val="0"/>
              </a:spcAft>
              <a:buClr>
                <a:srgbClr val="000000"/>
              </a:buClr>
              <a:buSzPts val="1400"/>
              <a:buFont typeface="Arial" panose="020B0604020202020204"/>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(PRC-2)</a:t>
            </a: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400"/>
              <a:buFont typeface="Arial" panose="020B0604020202020204"/>
              <a:buNone/>
            </a:pPr>
            <a:r>
              <a:rPr lang="en-GB"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Under the Guidance of </a:t>
            </a: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400"/>
              <a:buFont typeface="Arial" panose="020B0604020202020204"/>
              <a:buNone/>
            </a:pP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Mrs. A.SWAPNA</a:t>
            </a:r>
            <a:r>
              <a:rPr lang="en-GB"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ASSISTANT</a:t>
            </a:r>
            <a:r>
              <a:rPr lang="en-GB"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PROFESSOR</a:t>
            </a:r>
            <a:endParaRPr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400"/>
              <a:buFont typeface="Arial" panose="020B0604020202020204"/>
              <a:buNone/>
            </a:pPr>
            <a:r>
              <a:rPr lang="en-GB"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ACADEMIC YEAR: (2020-2024)</a:t>
            </a:r>
            <a:endParaRPr sz="1400" b="0" i="0" u="none" strike="noStrike" cap="none">
              <a:solidFill>
                <a:schemeClr val="dk1"/>
              </a:solidFill>
              <a:latin typeface="Libre Franklin"/>
              <a:ea typeface="Libre Franklin"/>
              <a:cs typeface="Libre Franklin"/>
              <a:sym typeface="Libre Franklin"/>
            </a:endParaRPr>
          </a:p>
        </p:txBody>
      </p:sp>
      <p:sp>
        <p:nvSpPr>
          <p:cNvPr id="56" name="Google Shape;56;p13"/>
          <p:cNvSpPr txBox="1"/>
          <p:nvPr/>
        </p:nvSpPr>
        <p:spPr>
          <a:xfrm>
            <a:off x="318795" y="114655"/>
            <a:ext cx="86409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57" name="Google Shape;57;p13"/>
          <p:cNvPicPr preferRelativeResize="0"/>
          <p:nvPr/>
        </p:nvPicPr>
        <p:blipFill rotWithShape="1">
          <a:blip r:embed="rId1"/>
          <a:srcRect/>
          <a:stretch>
            <a:fillRect/>
          </a:stretch>
        </p:blipFill>
        <p:spPr>
          <a:xfrm>
            <a:off x="928662" y="267875"/>
            <a:ext cx="7393834" cy="101799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03" name="Shape 103"/>
        <p:cNvGrpSpPr/>
        <p:nvPr/>
      </p:nvGrpSpPr>
      <p:grpSpPr>
        <a:xfrm>
          <a:off x="0" y="0"/>
          <a:ext cx="0" cy="0"/>
          <a:chOff x="0" y="0"/>
          <a:chExt cx="0" cy="0"/>
        </a:xfrm>
      </p:grpSpPr>
      <p:sp>
        <p:nvSpPr>
          <p:cNvPr id="104" name="Google Shape;104;p20"/>
          <p:cNvSpPr txBox="1"/>
          <p:nvPr/>
        </p:nvSpPr>
        <p:spPr>
          <a:xfrm>
            <a:off x="326125" y="-81075"/>
            <a:ext cx="6484200" cy="898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panose="020B0604020202020204"/>
              <a:buNone/>
            </a:pPr>
            <a:r>
              <a:rPr lang="en-GB" sz="36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LITERATURE SURVEY</a:t>
            </a:r>
            <a:endParaRPr>
              <a:solidFill>
                <a:schemeClr val="dk1"/>
              </a:solidFill>
              <a:latin typeface="Libre Franklin"/>
              <a:ea typeface="Libre Franklin"/>
              <a:cs typeface="Libre Franklin"/>
              <a:sym typeface="Libre Franklin"/>
            </a:endParaRPr>
          </a:p>
          <a:p>
            <a:pPr marL="0" lvl="0" indent="0" algn="l" rtl="0">
              <a:spcBef>
                <a:spcPts val="0"/>
              </a:spcBef>
              <a:spcAft>
                <a:spcPts val="0"/>
              </a:spcAft>
              <a:buNone/>
            </a:pPr>
            <a:endParaRPr>
              <a:latin typeface="Libre Franklin"/>
              <a:ea typeface="Libre Franklin"/>
              <a:cs typeface="Libre Franklin"/>
              <a:sym typeface="Libre Franklin"/>
            </a:endParaRPr>
          </a:p>
        </p:txBody>
      </p:sp>
      <p:sp>
        <p:nvSpPr>
          <p:cNvPr id="105" name="Google Shape;105;p20"/>
          <p:cNvSpPr txBox="1"/>
          <p:nvPr/>
        </p:nvSpPr>
        <p:spPr>
          <a:xfrm>
            <a:off x="0" y="687825"/>
            <a:ext cx="8583600" cy="9179100"/>
          </a:xfrm>
          <a:prstGeom prst="rect">
            <a:avLst/>
          </a:prstGeom>
          <a:noFill/>
          <a:ln>
            <a:noFill/>
          </a:ln>
        </p:spPr>
        <p:txBody>
          <a:bodyPr spcFirstLastPara="1" wrap="square" lIns="91425" tIns="91425" rIns="91425" bIns="91425" anchor="t" anchorCtr="0">
            <a:spAutoFit/>
          </a:bodyPr>
          <a:lstStyle/>
          <a:p>
            <a:pPr marL="63500" lvl="0" indent="0" algn="just" rtl="0">
              <a:lnSpc>
                <a:spcPct val="110000"/>
              </a:lnSpc>
              <a:spcBef>
                <a:spcPts val="1100"/>
              </a:spcBef>
              <a:spcAft>
                <a:spcPts val="0"/>
              </a:spcAft>
              <a:buNone/>
            </a:pP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5.</a:t>
            </a: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Paper title: </a:t>
            </a:r>
            <a:r>
              <a:rPr lang="en-GB" sz="16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Normalized Attraction Travel Personality Representation for Improving Travel Recommender Systems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2020</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lnSpc>
                <a:spcPct val="110000"/>
              </a:lnSpc>
              <a:spcBef>
                <a:spcPts val="1100"/>
              </a:spcBef>
              <a:spcAft>
                <a:spcPts val="0"/>
              </a:spcAft>
              <a:buClr>
                <a:schemeClr val="dk1"/>
              </a:buClr>
              <a:buSzPts val="1600"/>
              <a:buFont typeface="Times New Roman" panose="02020603050405020304"/>
              <a:buChar char="➢"/>
            </a:pP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Authors : </a:t>
            </a:r>
            <a:r>
              <a:rPr lang="en-GB" sz="16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Turki Alenezi, Stephen Hirtle</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lnSpc>
                <a:spcPct val="110000"/>
              </a:lnSpc>
              <a:spcBef>
                <a:spcPts val="0"/>
              </a:spcBef>
              <a:spcAft>
                <a:spcPts val="0"/>
              </a:spcAft>
              <a:buClr>
                <a:schemeClr val="dk1"/>
              </a:buClr>
              <a:buSzPts val="1600"/>
              <a:buFont typeface="Times New Roman" panose="02020603050405020304"/>
              <a:buChar char="➢"/>
            </a:pP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Description of proposed algorithm: </a:t>
            </a:r>
            <a:r>
              <a:rPr lang="en-GB" sz="16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It proposes a method derived from </a:t>
            </a:r>
            <a:r>
              <a:rPr lang="en-GB" sz="1600" b="1">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topic-model-based models to represent travel attractions,</a:t>
            </a:r>
            <a:r>
              <a:rPr lang="en-GB" sz="16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 called the Normalized Attraction Travel Personality (NATP) representation.</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lnSpc>
                <a:spcPct val="110000"/>
              </a:lnSpc>
              <a:spcBef>
                <a:spcPts val="0"/>
              </a:spcBef>
              <a:spcAft>
                <a:spcPts val="0"/>
              </a:spcAft>
              <a:buClr>
                <a:schemeClr val="dk1"/>
              </a:buClr>
              <a:buSzPts val="1600"/>
              <a:buFont typeface="Times New Roman" panose="02020603050405020304"/>
              <a:buChar char="➢"/>
            </a:pP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Results Obtained by the author:</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73 % of accuracy </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6. Paper title</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6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Travel Recommendation System Using Content and Collaborative Filtering - A Hybrid Approach,2019</a:t>
            </a:r>
            <a:endParaRPr sz="16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lnSpc>
                <a:spcPct val="110000"/>
              </a:lnSpc>
              <a:spcBef>
                <a:spcPts val="1100"/>
              </a:spcBef>
              <a:spcAft>
                <a:spcPts val="0"/>
              </a:spcAft>
              <a:buClr>
                <a:schemeClr val="dk1"/>
              </a:buClr>
              <a:buSzPts val="1600"/>
              <a:buFont typeface="Times New Roman" panose="02020603050405020304"/>
              <a:buChar char="➢"/>
            </a:pP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Authors: </a:t>
            </a:r>
            <a:r>
              <a:rPr lang="en-GB" sz="16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Vyshnavi Garipelly,Padma Teja Adusumalli,Priyanka Singh</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lnSpc>
                <a:spcPct val="110000"/>
              </a:lnSpc>
              <a:spcBef>
                <a:spcPts val="0"/>
              </a:spcBef>
              <a:spcAft>
                <a:spcPts val="0"/>
              </a:spcAft>
              <a:buClr>
                <a:schemeClr val="dk1"/>
              </a:buClr>
              <a:buSzPts val="1600"/>
              <a:buFont typeface="Times New Roman" panose="02020603050405020304"/>
              <a:buChar char="➢"/>
            </a:pP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Description of proposed algorithm: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This paper focuses on developing a personalized attraction recommendation system using</a:t>
            </a: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 content based and collaborative based filtering,I</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t aims to enhance tourists experiences by suggesting attractions tailored to their preferences and check-in history.</a:t>
            </a:r>
            <a:endParaRPr sz="1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lnSpc>
                <a:spcPct val="110000"/>
              </a:lnSpc>
              <a:spcBef>
                <a:spcPts val="0"/>
              </a:spcBef>
              <a:spcAft>
                <a:spcPts val="0"/>
              </a:spcAft>
              <a:buClr>
                <a:schemeClr val="dk1"/>
              </a:buClr>
              <a:buSzPts val="1600"/>
              <a:buFont typeface="Times New Roman" panose="02020603050405020304"/>
              <a:buChar char="➢"/>
            </a:pP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Results Obtained by the author: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76% of accuracy </a:t>
            </a:r>
            <a:endParaRPr sz="1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endParaRPr sz="1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endParaRPr sz="1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1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endParaRPr sz="1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endParaRPr sz="1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endParaRPr sz="1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63500" lvl="0" indent="0" algn="just" rtl="0">
              <a:lnSpc>
                <a:spcPct val="110000"/>
              </a:lnSpc>
              <a:spcBef>
                <a:spcPts val="1100"/>
              </a:spcBef>
              <a:spcAft>
                <a:spcPts val="0"/>
              </a:spcAft>
              <a:buNone/>
            </a:pPr>
            <a:endParaRPr sz="1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63500" lvl="0" indent="0" algn="just" rtl="0">
              <a:lnSpc>
                <a:spcPct val="110000"/>
              </a:lnSpc>
              <a:spcBef>
                <a:spcPts val="1100"/>
              </a:spcBef>
              <a:spcAft>
                <a:spcPts val="0"/>
              </a:spcAft>
              <a:buClr>
                <a:schemeClr val="dk1"/>
              </a:buClr>
              <a:buSzPts val="1100"/>
              <a:buFont typeface="Arial" panose="020B0604020202020204"/>
              <a:buNone/>
            </a:pPr>
            <a:endParaRPr sz="1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09" name="Shape 109"/>
        <p:cNvGrpSpPr/>
        <p:nvPr/>
      </p:nvGrpSpPr>
      <p:grpSpPr>
        <a:xfrm>
          <a:off x="0" y="0"/>
          <a:ext cx="0" cy="0"/>
          <a:chOff x="0" y="0"/>
          <a:chExt cx="0" cy="0"/>
        </a:xfrm>
      </p:grpSpPr>
      <p:sp>
        <p:nvSpPr>
          <p:cNvPr id="110" name="Google Shape;110;p21"/>
          <p:cNvSpPr txBox="1"/>
          <p:nvPr/>
        </p:nvSpPr>
        <p:spPr>
          <a:xfrm>
            <a:off x="326125" y="67500"/>
            <a:ext cx="6840000" cy="898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panose="020B0604020202020204"/>
              <a:buNone/>
            </a:pPr>
            <a:r>
              <a:rPr lang="en-GB" sz="36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LITERATURE SURVEY</a:t>
            </a:r>
            <a:endParaRPr>
              <a:solidFill>
                <a:schemeClr val="dk1"/>
              </a:solidFill>
              <a:latin typeface="Libre Franklin"/>
              <a:ea typeface="Libre Franklin"/>
              <a:cs typeface="Libre Franklin"/>
              <a:sym typeface="Libre Franklin"/>
            </a:endParaRPr>
          </a:p>
          <a:p>
            <a:pPr marL="0" lvl="0" indent="0" algn="l" rtl="0">
              <a:spcBef>
                <a:spcPts val="0"/>
              </a:spcBef>
              <a:spcAft>
                <a:spcPts val="0"/>
              </a:spcAft>
              <a:buNone/>
            </a:pPr>
            <a:endParaRPr>
              <a:latin typeface="Libre Franklin"/>
              <a:ea typeface="Libre Franklin"/>
              <a:cs typeface="Libre Franklin"/>
              <a:sym typeface="Libre Franklin"/>
            </a:endParaRPr>
          </a:p>
        </p:txBody>
      </p:sp>
      <p:sp>
        <p:nvSpPr>
          <p:cNvPr id="111" name="Google Shape;111;p21"/>
          <p:cNvSpPr txBox="1"/>
          <p:nvPr/>
        </p:nvSpPr>
        <p:spPr>
          <a:xfrm>
            <a:off x="71225" y="667850"/>
            <a:ext cx="8702700" cy="5325600"/>
          </a:xfrm>
          <a:prstGeom prst="rect">
            <a:avLst/>
          </a:prstGeom>
          <a:noFill/>
          <a:ln>
            <a:noFill/>
          </a:ln>
        </p:spPr>
        <p:txBody>
          <a:bodyPr spcFirstLastPara="1" wrap="square" lIns="91425" tIns="91425" rIns="91425" bIns="91425" anchor="t" anchorCtr="0">
            <a:spAutoFit/>
          </a:bodyPr>
          <a:lstStyle/>
          <a:p>
            <a:pPr marL="0" lvl="0" indent="0" algn="just" rtl="0">
              <a:lnSpc>
                <a:spcPct val="110000"/>
              </a:lnSpc>
              <a:spcBef>
                <a:spcPts val="1100"/>
              </a:spcBef>
              <a:spcAft>
                <a:spcPts val="0"/>
              </a:spcAft>
              <a:buNone/>
            </a:pPr>
            <a:r>
              <a:rPr lang="en-GB" sz="1500">
                <a:solidFill>
                  <a:srgbClr val="3F3F3F"/>
                </a:solidFill>
                <a:latin typeface="Times New Roman" panose="02020603050405020304"/>
                <a:ea typeface="Times New Roman" panose="02020603050405020304"/>
                <a:cs typeface="Times New Roman" panose="02020603050405020304"/>
                <a:sym typeface="Times New Roman" panose="02020603050405020304"/>
              </a:rPr>
              <a:t>7. </a:t>
            </a:r>
            <a:r>
              <a:rPr lang="en-GB" sz="1500" b="1">
                <a:solidFill>
                  <a:srgbClr val="3F3F3F"/>
                </a:solidFill>
                <a:latin typeface="Times New Roman" panose="02020603050405020304"/>
                <a:ea typeface="Times New Roman" panose="02020603050405020304"/>
                <a:cs typeface="Times New Roman" panose="02020603050405020304"/>
                <a:sym typeface="Times New Roman" panose="02020603050405020304"/>
              </a:rPr>
              <a:t>Paper title: </a:t>
            </a:r>
            <a:r>
              <a:rPr lang="en-GB" sz="1500">
                <a:solidFill>
                  <a:srgbClr val="333333"/>
                </a:solidFill>
                <a:highlight>
                  <a:srgbClr val="FCFCFC"/>
                </a:highlight>
                <a:latin typeface="Times New Roman" panose="02020603050405020304"/>
                <a:ea typeface="Times New Roman" panose="02020603050405020304"/>
                <a:cs typeface="Times New Roman" panose="02020603050405020304"/>
                <a:sym typeface="Times New Roman" panose="02020603050405020304"/>
              </a:rPr>
              <a:t>Efficient User Profiling Based Intelligent Travel Recommender System for Individual and Group of Users(2019)</a:t>
            </a:r>
            <a:endParaRPr sz="1500">
              <a:solidFill>
                <a:srgbClr val="333333"/>
              </a:solidFill>
              <a:highlight>
                <a:srgbClr val="FCFCFC"/>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0000"/>
              </a:lnSpc>
              <a:spcBef>
                <a:spcPts val="1100"/>
              </a:spcBef>
              <a:spcAft>
                <a:spcPts val="0"/>
              </a:spcAft>
              <a:buSzPts val="1500"/>
              <a:buFont typeface="Times New Roman" panose="02020603050405020304"/>
              <a:buChar char="➢"/>
            </a:pPr>
            <a:r>
              <a:rPr lang="en-GB" sz="1500" b="1">
                <a:solidFill>
                  <a:srgbClr val="3F3F3F"/>
                </a:solidFill>
                <a:latin typeface="Times New Roman" panose="02020603050405020304"/>
                <a:ea typeface="Times New Roman" panose="02020603050405020304"/>
                <a:cs typeface="Times New Roman" panose="02020603050405020304"/>
                <a:sym typeface="Times New Roman" panose="02020603050405020304"/>
              </a:rPr>
              <a:t>Authors: </a:t>
            </a:r>
            <a:r>
              <a:rPr lang="en-GB" sz="1500">
                <a:solidFill>
                  <a:srgbClr val="3F3F3F"/>
                </a:solidFill>
                <a:highlight>
                  <a:srgbClr val="FCFCFC"/>
                </a:highlight>
                <a:latin typeface="Times New Roman" panose="02020603050405020304"/>
                <a:ea typeface="Times New Roman" panose="02020603050405020304"/>
                <a:cs typeface="Times New Roman" panose="02020603050405020304"/>
                <a:sym typeface="Times New Roman" panose="02020603050405020304"/>
              </a:rPr>
              <a:t>V. Vijayakumar</a:t>
            </a:r>
            <a:r>
              <a:rPr lang="en-GB" sz="1500">
                <a:solidFill>
                  <a:srgbClr val="333333"/>
                </a:solidFill>
                <a:highlight>
                  <a:srgbClr val="FCFCFC"/>
                </a:highlight>
                <a:latin typeface="Times New Roman" panose="02020603050405020304"/>
                <a:ea typeface="Times New Roman" panose="02020603050405020304"/>
                <a:cs typeface="Times New Roman" panose="02020603050405020304"/>
                <a:sym typeface="Times New Roman" panose="02020603050405020304"/>
              </a:rPr>
              <a:t> &amp; Xiong Li</a:t>
            </a:r>
            <a:endParaRPr sz="1500" u="sng">
              <a:solidFill>
                <a:srgbClr val="004B83"/>
              </a:solidFill>
              <a:highlight>
                <a:srgbClr val="FCFCFC"/>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0000"/>
              </a:lnSpc>
              <a:spcBef>
                <a:spcPts val="0"/>
              </a:spcBef>
              <a:spcAft>
                <a:spcPts val="0"/>
              </a:spcAft>
              <a:buClr>
                <a:srgbClr val="3F3F3F"/>
              </a:buClr>
              <a:buSzPts val="1500"/>
              <a:buFont typeface="Times New Roman" panose="02020603050405020304"/>
              <a:buChar char="➢"/>
            </a:pPr>
            <a:r>
              <a:rPr lang="en-GB" sz="1500" b="1">
                <a:solidFill>
                  <a:srgbClr val="3F3F3F"/>
                </a:solidFill>
                <a:latin typeface="Times New Roman" panose="02020603050405020304"/>
                <a:ea typeface="Times New Roman" panose="02020603050405020304"/>
                <a:cs typeface="Times New Roman" panose="02020603050405020304"/>
                <a:sym typeface="Times New Roman" panose="02020603050405020304"/>
              </a:rPr>
              <a:t>Description of proposed algorithm:</a:t>
            </a:r>
            <a:r>
              <a:rPr lang="en-GB" sz="1500">
                <a:solidFill>
                  <a:srgbClr val="3F3F3F"/>
                </a:solidFill>
                <a:latin typeface="Times New Roman" panose="02020603050405020304"/>
                <a:ea typeface="Times New Roman" panose="02020603050405020304"/>
                <a:cs typeface="Times New Roman" panose="02020603050405020304"/>
                <a:sym typeface="Times New Roman" panose="02020603050405020304"/>
              </a:rPr>
              <a:t>This paper focuses on developing a personalized attraction </a:t>
            </a:r>
            <a:r>
              <a:rPr lang="en-GB" sz="1500" b="1">
                <a:solidFill>
                  <a:srgbClr val="3F3F3F"/>
                </a:solidFill>
                <a:latin typeface="Times New Roman" panose="02020603050405020304"/>
                <a:ea typeface="Times New Roman" panose="02020603050405020304"/>
                <a:cs typeface="Times New Roman" panose="02020603050405020304"/>
                <a:sym typeface="Times New Roman" panose="02020603050405020304"/>
              </a:rPr>
              <a:t>recommendation system for tourists based on check-in data. </a:t>
            </a:r>
            <a:endParaRPr sz="1500" b="1">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0000"/>
              </a:lnSpc>
              <a:spcBef>
                <a:spcPts val="0"/>
              </a:spcBef>
              <a:spcAft>
                <a:spcPts val="0"/>
              </a:spcAft>
              <a:buClr>
                <a:srgbClr val="3F3F3F"/>
              </a:buClr>
              <a:buSzPts val="1500"/>
              <a:buFont typeface="Times New Roman" panose="02020603050405020304"/>
              <a:buChar char="➢"/>
            </a:pPr>
            <a:r>
              <a:rPr lang="en-GB" sz="1500" b="1">
                <a:solidFill>
                  <a:srgbClr val="3F3F3F"/>
                </a:solidFill>
                <a:latin typeface="Times New Roman" panose="02020603050405020304"/>
                <a:ea typeface="Times New Roman" panose="02020603050405020304"/>
                <a:cs typeface="Times New Roman" panose="02020603050405020304"/>
                <a:sym typeface="Times New Roman" panose="02020603050405020304"/>
              </a:rPr>
              <a:t>Results Obtained by the author:</a:t>
            </a:r>
            <a:r>
              <a:rPr lang="en-GB" sz="1500">
                <a:solidFill>
                  <a:srgbClr val="3F3F3F"/>
                </a:solidFill>
                <a:latin typeface="Times New Roman" panose="02020603050405020304"/>
                <a:ea typeface="Times New Roman" panose="02020603050405020304"/>
                <a:cs typeface="Times New Roman" panose="02020603050405020304"/>
                <a:sym typeface="Times New Roman" panose="02020603050405020304"/>
              </a:rPr>
              <a:t>69 % of accuracy </a:t>
            </a:r>
            <a:endParaRPr sz="1500" b="1">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r>
              <a:rPr lang="en-GB" sz="1500">
                <a:solidFill>
                  <a:srgbClr val="3F3F3F"/>
                </a:solidFill>
                <a:latin typeface="Times New Roman" panose="02020603050405020304"/>
                <a:ea typeface="Times New Roman" panose="02020603050405020304"/>
                <a:cs typeface="Times New Roman" panose="02020603050405020304"/>
                <a:sym typeface="Times New Roman" panose="02020603050405020304"/>
              </a:rPr>
              <a:t>8. </a:t>
            </a:r>
            <a:r>
              <a:rPr lang="en-GB" sz="1500" b="1">
                <a:solidFill>
                  <a:srgbClr val="3F3F3F"/>
                </a:solidFill>
                <a:latin typeface="Times New Roman" panose="02020603050405020304"/>
                <a:ea typeface="Times New Roman" panose="02020603050405020304"/>
                <a:cs typeface="Times New Roman" panose="02020603050405020304"/>
                <a:sym typeface="Times New Roman" panose="02020603050405020304"/>
              </a:rPr>
              <a:t>Paper title:</a:t>
            </a:r>
            <a:r>
              <a:rPr lang="en-GB" sz="1500">
                <a:solidFill>
                  <a:srgbClr val="333333"/>
                </a:solidFill>
                <a:highlight>
                  <a:srgbClr val="FCFCFC"/>
                </a:highlight>
                <a:latin typeface="Times New Roman" panose="02020603050405020304"/>
                <a:ea typeface="Times New Roman" panose="02020603050405020304"/>
                <a:cs typeface="Times New Roman" panose="02020603050405020304"/>
                <a:sym typeface="Times New Roman" panose="02020603050405020304"/>
              </a:rPr>
              <a:t>A Comprehensive Survey on Travel Recommender Systems(2019)</a:t>
            </a:r>
            <a:endParaRPr sz="1500">
              <a:solidFill>
                <a:srgbClr val="333333"/>
              </a:solidFill>
              <a:highlight>
                <a:srgbClr val="FCFCFC"/>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0000"/>
              </a:lnSpc>
              <a:spcBef>
                <a:spcPts val="1100"/>
              </a:spcBef>
              <a:spcAft>
                <a:spcPts val="0"/>
              </a:spcAft>
              <a:buSzPts val="1500"/>
              <a:buChar char="➢"/>
            </a:pPr>
            <a:r>
              <a:rPr lang="en-GB" sz="1500" b="1">
                <a:solidFill>
                  <a:srgbClr val="3F3F3F"/>
                </a:solidFill>
                <a:latin typeface="Times New Roman" panose="02020603050405020304"/>
                <a:ea typeface="Times New Roman" panose="02020603050405020304"/>
                <a:cs typeface="Times New Roman" panose="02020603050405020304"/>
                <a:sym typeface="Times New Roman" panose="02020603050405020304"/>
              </a:rPr>
              <a:t>Authors: </a:t>
            </a:r>
            <a:r>
              <a:rPr lang="en-GB" sz="15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Kinjal Chaudhari</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5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Ankit Thakkar</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0000"/>
              </a:lnSpc>
              <a:spcBef>
                <a:spcPts val="0"/>
              </a:spcBef>
              <a:spcAft>
                <a:spcPts val="0"/>
              </a:spcAft>
              <a:buSzPts val="1500"/>
              <a:buFont typeface="Times New Roman" panose="02020603050405020304"/>
              <a:buChar char="➢"/>
            </a:pPr>
            <a:r>
              <a:rPr lang="en-GB" sz="1500" b="1">
                <a:solidFill>
                  <a:srgbClr val="3F3F3F"/>
                </a:solidFill>
                <a:latin typeface="Times New Roman" panose="02020603050405020304"/>
                <a:ea typeface="Times New Roman" panose="02020603050405020304"/>
                <a:cs typeface="Times New Roman" panose="02020603050405020304"/>
                <a:sym typeface="Times New Roman" panose="02020603050405020304"/>
              </a:rPr>
              <a:t>Description of proposed algorithm</a:t>
            </a:r>
            <a:r>
              <a:rPr lang="en-GB" sz="1500">
                <a:solidFill>
                  <a:srgbClr val="3F3F3F"/>
                </a:solidFill>
                <a:latin typeface="Times New Roman" panose="02020603050405020304"/>
                <a:ea typeface="Times New Roman" panose="02020603050405020304"/>
                <a:cs typeface="Times New Roman" panose="02020603050405020304"/>
                <a:sym typeface="Times New Roman" panose="02020603050405020304"/>
              </a:rPr>
              <a:t>:</a:t>
            </a:r>
            <a:r>
              <a:rPr lang="en-GB" sz="1500">
                <a:solidFill>
                  <a:srgbClr val="333333"/>
                </a:solidFill>
                <a:highlight>
                  <a:srgbClr val="FCFCFC"/>
                </a:highlight>
                <a:latin typeface="Times New Roman" panose="02020603050405020304"/>
                <a:ea typeface="Times New Roman" panose="02020603050405020304"/>
                <a:cs typeface="Times New Roman" panose="02020603050405020304"/>
                <a:sym typeface="Times New Roman" panose="02020603050405020304"/>
              </a:rPr>
              <a:t>In this </a:t>
            </a:r>
            <a:r>
              <a:rPr lang="en-GB" sz="1500" b="1">
                <a:solidFill>
                  <a:srgbClr val="333333"/>
                </a:solidFill>
                <a:highlight>
                  <a:srgbClr val="FCFCFC"/>
                </a:highlight>
                <a:latin typeface="Times New Roman" panose="02020603050405020304"/>
                <a:ea typeface="Times New Roman" panose="02020603050405020304"/>
                <a:cs typeface="Times New Roman" panose="02020603050405020304"/>
                <a:sym typeface="Times New Roman" panose="02020603050405020304"/>
              </a:rPr>
              <a:t>survey, we have presented a pervasive review</a:t>
            </a:r>
            <a:r>
              <a:rPr lang="en-GB" sz="1500">
                <a:solidFill>
                  <a:srgbClr val="333333"/>
                </a:solidFill>
                <a:highlight>
                  <a:srgbClr val="FCFCFC"/>
                </a:highlight>
                <a:latin typeface="Times New Roman" panose="02020603050405020304"/>
                <a:ea typeface="Times New Roman" panose="02020603050405020304"/>
                <a:cs typeface="Times New Roman" panose="02020603050405020304"/>
                <a:sym typeface="Times New Roman" panose="02020603050405020304"/>
              </a:rPr>
              <a:t> on travel and associated factors such as hotels, restaurants, tourism package and planning, and attractions; we have also tailored recommendations on a tourist’s diverse requirements such as food, transportation, photography, outfits, safety, and seasonal preferences. </a:t>
            </a:r>
            <a:endParaRPr sz="1500">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0000"/>
              </a:lnSpc>
              <a:spcBef>
                <a:spcPts val="0"/>
              </a:spcBef>
              <a:spcAft>
                <a:spcPts val="0"/>
              </a:spcAft>
              <a:buClr>
                <a:srgbClr val="3F3F3F"/>
              </a:buClr>
              <a:buSzPts val="1500"/>
              <a:buFont typeface="Times New Roman" panose="02020603050405020304"/>
              <a:buChar char="➢"/>
            </a:pPr>
            <a:r>
              <a:rPr lang="en-GB" sz="1500" b="1">
                <a:solidFill>
                  <a:srgbClr val="3F3F3F"/>
                </a:solidFill>
                <a:latin typeface="Times New Roman" panose="02020603050405020304"/>
                <a:ea typeface="Times New Roman" panose="02020603050405020304"/>
                <a:cs typeface="Times New Roman" panose="02020603050405020304"/>
                <a:sym typeface="Times New Roman" panose="02020603050405020304"/>
              </a:rPr>
              <a:t>Results Obtained by the author:</a:t>
            </a:r>
            <a:r>
              <a:rPr lang="en-GB" sz="1500">
                <a:solidFill>
                  <a:srgbClr val="3F3F3F"/>
                </a:solidFill>
                <a:latin typeface="Times New Roman" panose="02020603050405020304"/>
                <a:ea typeface="Times New Roman" panose="02020603050405020304"/>
                <a:cs typeface="Times New Roman" panose="02020603050405020304"/>
                <a:sym typeface="Times New Roman" panose="02020603050405020304"/>
              </a:rPr>
              <a:t>60 % of accuracy </a:t>
            </a:r>
            <a:endParaRPr sz="1500" b="1">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endParaRPr sz="1500" b="1">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Clr>
                <a:schemeClr val="dk1"/>
              </a:buClr>
              <a:buSzPts val="1100"/>
              <a:buFont typeface="Arial" panose="020B0604020202020204"/>
              <a:buNone/>
            </a:pPr>
            <a:endParaRPr sz="1500">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Clr>
                <a:schemeClr val="dk1"/>
              </a:buClr>
              <a:buSzPts val="1100"/>
              <a:buFont typeface="Arial" panose="020B0604020202020204"/>
              <a:buNone/>
            </a:pPr>
            <a:endParaRPr sz="1500" b="1">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15" name="Shape 115"/>
        <p:cNvGrpSpPr/>
        <p:nvPr/>
      </p:nvGrpSpPr>
      <p:grpSpPr>
        <a:xfrm>
          <a:off x="0" y="0"/>
          <a:ext cx="0" cy="0"/>
          <a:chOff x="0" y="0"/>
          <a:chExt cx="0" cy="0"/>
        </a:xfrm>
      </p:grpSpPr>
      <p:sp>
        <p:nvSpPr>
          <p:cNvPr id="116" name="Google Shape;116;p22"/>
          <p:cNvSpPr txBox="1"/>
          <p:nvPr/>
        </p:nvSpPr>
        <p:spPr>
          <a:xfrm>
            <a:off x="1035450" y="813100"/>
            <a:ext cx="646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ibre Franklin"/>
              <a:ea typeface="Libre Franklin"/>
              <a:cs typeface="Libre Franklin"/>
              <a:sym typeface="Libre Franklin"/>
            </a:endParaRPr>
          </a:p>
        </p:txBody>
      </p:sp>
      <p:sp>
        <p:nvSpPr>
          <p:cNvPr id="117" name="Google Shape;117;p22"/>
          <p:cNvSpPr txBox="1"/>
          <p:nvPr/>
        </p:nvSpPr>
        <p:spPr>
          <a:xfrm>
            <a:off x="1187850" y="965500"/>
            <a:ext cx="646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ibre Franklin"/>
              <a:ea typeface="Libre Franklin"/>
              <a:cs typeface="Libre Franklin"/>
              <a:sym typeface="Libre Franklin"/>
            </a:endParaRPr>
          </a:p>
        </p:txBody>
      </p:sp>
      <p:sp>
        <p:nvSpPr>
          <p:cNvPr id="118" name="Google Shape;118;p22"/>
          <p:cNvSpPr txBox="1"/>
          <p:nvPr/>
        </p:nvSpPr>
        <p:spPr>
          <a:xfrm>
            <a:off x="150" y="-41425"/>
            <a:ext cx="9144000" cy="415500"/>
          </a:xfrm>
          <a:prstGeom prst="rect">
            <a:avLst/>
          </a:prstGeom>
          <a:noFill/>
          <a:ln>
            <a:noFill/>
          </a:ln>
        </p:spPr>
        <p:txBody>
          <a:bodyPr spcFirstLastPara="1" wrap="square" lIns="91425" tIns="91425" rIns="91425" bIns="91425" anchor="t" anchorCtr="0">
            <a:spAutoFit/>
          </a:bodyPr>
          <a:lstStyle/>
          <a:p>
            <a:pPr marL="0" lvl="0" indent="0" algn="just" rtl="0">
              <a:lnSpc>
                <a:spcPct val="110000"/>
              </a:lnSpc>
              <a:spcBef>
                <a:spcPts val="1100"/>
              </a:spcBef>
              <a:spcAft>
                <a:spcPts val="0"/>
              </a:spcAft>
              <a:buClr>
                <a:schemeClr val="dk1"/>
              </a:buClr>
              <a:buSzPts val="1700"/>
              <a:buFont typeface="Arial" panose="020B0604020202020204"/>
              <a:buNone/>
            </a:pPr>
            <a:endParaRPr sz="1500">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9" name="Google Shape;119;p22"/>
          <p:cNvSpPr txBox="1"/>
          <p:nvPr>
            <p:ph type="title" idx="4294967295"/>
          </p:nvPr>
        </p:nvSpPr>
        <p:spPr>
          <a:xfrm>
            <a:off x="299300" y="125200"/>
            <a:ext cx="7742400" cy="108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F3F3F"/>
              </a:buClr>
              <a:buSzPts val="3500"/>
              <a:buFont typeface="Bookman Old Style" panose="02050604050505020204"/>
              <a:buNone/>
            </a:pPr>
            <a:r>
              <a:rPr lang="en-GB"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LITERATURE SURVEY</a:t>
            </a:r>
            <a:endParaRPr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3500"/>
          </a:p>
        </p:txBody>
      </p:sp>
      <p:sp>
        <p:nvSpPr>
          <p:cNvPr id="120" name="Google Shape;120;p22"/>
          <p:cNvSpPr txBox="1"/>
          <p:nvPr>
            <p:ph type="body" idx="4294967295"/>
          </p:nvPr>
        </p:nvSpPr>
        <p:spPr>
          <a:xfrm>
            <a:off x="71225" y="965500"/>
            <a:ext cx="8914800" cy="38949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panose="020B0604020202020204"/>
              <a:buNone/>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9.  </a:t>
            </a: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Paper Title:</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"A Collaborative Location Based Travel Recommendation System through Enhanced Rating Prediction for the Group of Users"(2016)</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lnSpc>
                <a:spcPct val="115000"/>
              </a:lnSpc>
              <a:spcBef>
                <a:spcPts val="120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Authors:</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5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Logesh Ravi and Subramaniyaswamy Vairavasundaram</a:t>
            </a:r>
            <a:endParaRPr sz="15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lnSpc>
                <a:spcPct val="115000"/>
              </a:lnSpc>
              <a:spcBef>
                <a:spcPts val="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Description</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proposes a</a:t>
            </a: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 collaborative location-based travel recommendation system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that enhances the accuracy of rating predictions for groups of users. </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00000"/>
              </a:lnSpc>
              <a:spcBef>
                <a:spcPts val="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Results Obtained:</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The obtained results demonstrate a remarkable accuracy rate of 66%, </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Clr>
                <a:schemeClr val="dk1"/>
              </a:buClr>
              <a:buSzPts val="1100"/>
              <a:buFont typeface="Arial" panose="020B0604020202020204"/>
              <a:buNone/>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10. </a:t>
            </a: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Paper Title:</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”Personalized Travel Recommender Model Based on Content-based Prediction and Collaborative Recommendation”(2016)</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lnSpc>
                <a:spcPct val="115000"/>
              </a:lnSpc>
              <a:spcBef>
                <a:spcPts val="120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Authors:</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Shini Renjith , Anjali CA</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lnSpc>
                <a:spcPct val="115000"/>
              </a:lnSpc>
              <a:spcBef>
                <a:spcPts val="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Description:</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proposes a personalized travel recommender model that c</a:t>
            </a: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ombines content-based prediction and collaborative recommendation techniques.</a:t>
            </a:r>
            <a:endParaRPr sz="1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00000"/>
              </a:lnSpc>
              <a:spcBef>
                <a:spcPts val="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Results Obtained:</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The obtained results demonstrate a remarkable accuracy rate of 76%, </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lnSpc>
                <a:spcPct val="115000"/>
              </a:lnSpc>
              <a:spcBef>
                <a:spcPts val="1200"/>
              </a:spcBef>
              <a:spcAft>
                <a:spcPts val="1200"/>
              </a:spcAft>
              <a:buNone/>
            </a:pP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24" name="Shape 124"/>
        <p:cNvGrpSpPr/>
        <p:nvPr/>
      </p:nvGrpSpPr>
      <p:grpSpPr>
        <a:xfrm>
          <a:off x="0" y="0"/>
          <a:ext cx="0" cy="0"/>
          <a:chOff x="0" y="0"/>
          <a:chExt cx="0" cy="0"/>
        </a:xfrm>
      </p:grpSpPr>
      <p:sp>
        <p:nvSpPr>
          <p:cNvPr id="125" name="Google Shape;125;p23"/>
          <p:cNvSpPr txBox="1"/>
          <p:nvPr/>
        </p:nvSpPr>
        <p:spPr>
          <a:xfrm>
            <a:off x="100" y="0"/>
            <a:ext cx="9144000" cy="4649400"/>
          </a:xfrm>
          <a:prstGeom prst="rect">
            <a:avLst/>
          </a:prstGeom>
          <a:noFill/>
          <a:ln>
            <a:noFill/>
          </a:ln>
        </p:spPr>
        <p:txBody>
          <a:bodyPr spcFirstLastPara="1" wrap="square" lIns="91425" tIns="91425" rIns="91425" bIns="91425" anchor="t" anchorCtr="0">
            <a:noAutofit/>
          </a:bodyPr>
          <a:lstStyle/>
          <a:p>
            <a:pPr marL="457200" lvl="0" indent="0" algn="just" rtl="0">
              <a:lnSpc>
                <a:spcPct val="115000"/>
              </a:lnSpc>
              <a:spcBef>
                <a:spcPts val="0"/>
              </a:spcBef>
              <a:spcAft>
                <a:spcPts val="0"/>
              </a:spcAft>
              <a:buNone/>
            </a:pP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6" name="Google Shape;126;p23"/>
          <p:cNvSpPr txBox="1"/>
          <p:nvPr>
            <p:ph type="title" idx="4294967295"/>
          </p:nvPr>
        </p:nvSpPr>
        <p:spPr>
          <a:xfrm>
            <a:off x="265500" y="115825"/>
            <a:ext cx="8405100" cy="903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panose="020B0604020202020204"/>
              <a:buNone/>
            </a:pPr>
            <a:r>
              <a:rPr lang="en-GB"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SOFTWARE REQUIREMENTS</a:t>
            </a:r>
            <a:r>
              <a:rPr lang="en-GB" sz="3500" b="1">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3500">
              <a:latin typeface="Times New Roman" panose="02020603050405020304"/>
              <a:ea typeface="Times New Roman" panose="02020603050405020304"/>
              <a:cs typeface="Times New Roman" panose="02020603050405020304"/>
              <a:sym typeface="Times New Roman" panose="02020603050405020304"/>
            </a:endParaRPr>
          </a:p>
        </p:txBody>
      </p:sp>
      <p:sp>
        <p:nvSpPr>
          <p:cNvPr id="127" name="Google Shape;127;p23"/>
          <p:cNvSpPr txBox="1"/>
          <p:nvPr>
            <p:ph type="body" idx="4294967295"/>
          </p:nvPr>
        </p:nvSpPr>
        <p:spPr>
          <a:xfrm>
            <a:off x="316500" y="1019425"/>
            <a:ext cx="8511000" cy="369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1"/>
                </a:solidFill>
                <a:latin typeface="Times New Roman" panose="02020603050405020304"/>
                <a:ea typeface="Times New Roman" panose="02020603050405020304"/>
                <a:cs typeface="Times New Roman" panose="02020603050405020304"/>
                <a:sym typeface="Times New Roman" panose="02020603050405020304"/>
              </a:rPr>
              <a:t>The software requirements, also known as general description papers, also include information about the product's perspective and features, operating system and operating environment, graphic needs, design constraints, and user documentation. These requirements show us the necessary software functionalities and performance criteria that need to be met to ensure the successful completion of the project.</a:t>
            </a: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1200"/>
              </a:spcBef>
              <a:spcAft>
                <a:spcPts val="0"/>
              </a:spcAft>
              <a:buClr>
                <a:schemeClr val="dk1"/>
              </a:buClr>
              <a:buSzPts val="2000"/>
              <a:buFont typeface="Times New Roman" panose="02020603050405020304"/>
              <a:buChar char="➢"/>
            </a:pPr>
            <a:r>
              <a:rPr lang="en-GB"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Technology:</a:t>
            </a:r>
            <a:r>
              <a:rPr lang="en-GB" sz="2000">
                <a:solidFill>
                  <a:schemeClr val="dk1"/>
                </a:solidFill>
                <a:latin typeface="Times New Roman" panose="02020603050405020304"/>
                <a:ea typeface="Times New Roman" panose="02020603050405020304"/>
                <a:cs typeface="Times New Roman" panose="02020603050405020304"/>
                <a:sym typeface="Times New Roman" panose="02020603050405020304"/>
              </a:rPr>
              <a:t> Python, Machine Learning, NLP </a:t>
            </a: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0"/>
              </a:spcBef>
              <a:spcAft>
                <a:spcPts val="0"/>
              </a:spcAft>
              <a:buClr>
                <a:schemeClr val="dk1"/>
              </a:buClr>
              <a:buSzPts val="2000"/>
              <a:buFont typeface="Times New Roman" panose="02020603050405020304"/>
              <a:buChar char="➢"/>
            </a:pPr>
            <a:r>
              <a:rPr lang="en-GB"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Frontend: </a:t>
            </a:r>
            <a:r>
              <a:rPr lang="en-GB" sz="2000">
                <a:solidFill>
                  <a:schemeClr val="dk1"/>
                </a:solidFill>
                <a:latin typeface="Times New Roman" panose="02020603050405020304"/>
                <a:ea typeface="Times New Roman" panose="02020603050405020304"/>
                <a:cs typeface="Times New Roman" panose="02020603050405020304"/>
                <a:sym typeface="Times New Roman" panose="02020603050405020304"/>
              </a:rPr>
              <a:t>Html,CSS,JS</a:t>
            </a: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just" rtl="0">
              <a:lnSpc>
                <a:spcPct val="115000"/>
              </a:lnSpc>
              <a:spcBef>
                <a:spcPts val="0"/>
              </a:spcBef>
              <a:spcAft>
                <a:spcPts val="0"/>
              </a:spcAft>
              <a:buClr>
                <a:schemeClr val="dk1"/>
              </a:buClr>
              <a:buSzPts val="2000"/>
              <a:buFont typeface="Times New Roman" panose="02020603050405020304"/>
              <a:buChar char="➢"/>
            </a:pPr>
            <a:r>
              <a:rPr lang="en-GB"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Backend:</a:t>
            </a:r>
            <a:r>
              <a:rPr lang="en-GB" sz="2000">
                <a:solidFill>
                  <a:schemeClr val="dk1"/>
                </a:solidFill>
                <a:latin typeface="Times New Roman" panose="02020603050405020304"/>
                <a:ea typeface="Times New Roman" panose="02020603050405020304"/>
                <a:cs typeface="Times New Roman" panose="02020603050405020304"/>
                <a:sym typeface="Times New Roman" panose="02020603050405020304"/>
              </a:rPr>
              <a:t> Flask</a:t>
            </a: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5000"/>
              </a:lnSpc>
              <a:spcBef>
                <a:spcPts val="1200"/>
              </a:spcBef>
              <a:spcAft>
                <a:spcPts val="0"/>
              </a:spcAft>
              <a:buNone/>
            </a:pP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00000"/>
              </a:lnSpc>
              <a:spcBef>
                <a:spcPts val="1200"/>
              </a:spcBef>
              <a:spcAft>
                <a:spcPts val="0"/>
              </a:spcAft>
              <a:buClr>
                <a:schemeClr val="dk1"/>
              </a:buClr>
              <a:buSzPts val="1100"/>
              <a:buFont typeface="Arial" panose="020B0604020202020204"/>
              <a:buNone/>
            </a:pPr>
            <a:endParaRPr sz="2000"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just" rtl="0">
              <a:lnSpc>
                <a:spcPct val="115000"/>
              </a:lnSpc>
              <a:spcBef>
                <a:spcPts val="1200"/>
              </a:spcBef>
              <a:spcAft>
                <a:spcPts val="0"/>
              </a:spcAft>
              <a:buNone/>
            </a:pP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1200"/>
              </a:spcAft>
              <a:buNone/>
            </a:pP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177550" y="190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520" b="1" u="sng">
                <a:latin typeface="Times New Roman" panose="02020603050405020304"/>
                <a:ea typeface="Times New Roman" panose="02020603050405020304"/>
                <a:cs typeface="Times New Roman" panose="02020603050405020304"/>
                <a:sym typeface="Times New Roman" panose="02020603050405020304"/>
              </a:rPr>
              <a:t>HARDWARE REQUIREMENTS</a:t>
            </a:r>
            <a:endParaRPr sz="352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133" name="Google Shape;133;p24"/>
          <p:cNvSpPr txBox="1"/>
          <p:nvPr>
            <p:ph type="body" idx="1"/>
          </p:nvPr>
        </p:nvSpPr>
        <p:spPr>
          <a:xfrm>
            <a:off x="177550" y="1138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The minimum hardware requirements necessitate a modern and capable computer system to handle the computational demands of ML algorithms and data processing effectively. The hardware requirements include a processor that can efficiently execute computations, an ample amount of RAM to store and manipulate large datasets during training and inference, sufficient storage space to accommodate datasets, ML models, and related files</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1200"/>
              </a:spcBef>
              <a:spcAft>
                <a:spcPts val="0"/>
              </a:spcAft>
              <a:buClr>
                <a:schemeClr val="dk1"/>
              </a:buClr>
              <a:buSzPts val="1800"/>
              <a:buFont typeface="Times New Roman" panose="02020603050405020304"/>
              <a:buChar char="➢"/>
            </a:pP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Operating system: </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Windows, IOS</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Clr>
                <a:schemeClr val="dk1"/>
              </a:buClr>
              <a:buSzPts val="1800"/>
              <a:buFont typeface="Times New Roman" panose="02020603050405020304"/>
              <a:buChar char="➢"/>
            </a:pP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Processor:</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 Intel i5 or equivalent for smooth application performance. </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just" rtl="0">
              <a:spcBef>
                <a:spcPts val="0"/>
              </a:spcBef>
              <a:spcAft>
                <a:spcPts val="0"/>
              </a:spcAft>
              <a:buClr>
                <a:schemeClr val="dk1"/>
              </a:buClr>
              <a:buSzPts val="1800"/>
              <a:buFont typeface="Times New Roman" panose="02020603050405020304"/>
              <a:buChar char="➢"/>
            </a:pP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RAM:</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R 8GB RAM or higher for efficient data processing. </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just" rtl="0">
              <a:spcBef>
                <a:spcPts val="0"/>
              </a:spcBef>
              <a:spcAft>
                <a:spcPts val="0"/>
              </a:spcAft>
              <a:buClr>
                <a:schemeClr val="dk1"/>
              </a:buClr>
              <a:buSzPts val="1800"/>
              <a:buFont typeface="Times New Roman" panose="02020603050405020304"/>
              <a:buChar char="➢"/>
            </a:pP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Internet Connection: </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High-speed internet connectivity for seamless API interactions. </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Clr>
                <a:schemeClr val="dk1"/>
              </a:buClr>
              <a:buSzPts val="1100"/>
              <a:buFont typeface="Arial" panose="020B0604020202020204"/>
              <a:buNone/>
            </a:pP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1200"/>
              </a:spcAft>
              <a:buNone/>
            </a:pP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37" name="Shape 137"/>
        <p:cNvGrpSpPr/>
        <p:nvPr/>
      </p:nvGrpSpPr>
      <p:grpSpPr>
        <a:xfrm>
          <a:off x="0" y="0"/>
          <a:ext cx="0" cy="0"/>
          <a:chOff x="0" y="0"/>
          <a:chExt cx="0" cy="0"/>
        </a:xfrm>
      </p:grpSpPr>
      <p:sp>
        <p:nvSpPr>
          <p:cNvPr id="138" name="Google Shape;138;p25"/>
          <p:cNvSpPr txBox="1"/>
          <p:nvPr>
            <p:ph type="title" idx="4294967295"/>
          </p:nvPr>
        </p:nvSpPr>
        <p:spPr>
          <a:xfrm>
            <a:off x="703750" y="-360100"/>
            <a:ext cx="7543800" cy="11241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1400"/>
              <a:buNone/>
            </a:pPr>
            <a:r>
              <a:rPr lang="en-GB"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SYSTEM ARCHITECTURE</a:t>
            </a:r>
            <a:r>
              <a:rPr lang="en-GB" sz="3500" b="1">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3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39" name="Google Shape;139;p25"/>
          <p:cNvPicPr preferRelativeResize="0"/>
          <p:nvPr/>
        </p:nvPicPr>
        <p:blipFill>
          <a:blip r:embed="rId1"/>
          <a:stretch>
            <a:fillRect/>
          </a:stretch>
        </p:blipFill>
        <p:spPr>
          <a:xfrm>
            <a:off x="152400" y="916400"/>
            <a:ext cx="8839204" cy="367724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13645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rgbClr val="3F3F3F"/>
              </a:buClr>
              <a:buSzPct val="40000"/>
              <a:buFont typeface="Arial" panose="020B0604020202020204"/>
              <a:buNone/>
            </a:pPr>
            <a:r>
              <a:rPr lang="en-GB" sz="3500" b="1" u="sng">
                <a:latin typeface="Times New Roman" panose="02020603050405020304"/>
                <a:ea typeface="Times New Roman" panose="02020603050405020304"/>
                <a:cs typeface="Times New Roman" panose="02020603050405020304"/>
                <a:sym typeface="Times New Roman" panose="02020603050405020304"/>
              </a:rPr>
              <a:t>SYSTEM ARCHITECTURE</a:t>
            </a:r>
            <a:r>
              <a:rPr lang="en-GB" sz="3500" b="1">
                <a:latin typeface="Times New Roman" panose="02020603050405020304"/>
                <a:ea typeface="Times New Roman" panose="02020603050405020304"/>
                <a:cs typeface="Times New Roman" panose="02020603050405020304"/>
                <a:sym typeface="Times New Roman" panose="02020603050405020304"/>
              </a:rPr>
              <a:t> </a:t>
            </a:r>
            <a:endParaRPr sz="35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p>
        </p:txBody>
      </p:sp>
      <p:sp>
        <p:nvSpPr>
          <p:cNvPr id="145" name="Google Shape;145;p26"/>
          <p:cNvSpPr txBox="1"/>
          <p:nvPr>
            <p:ph type="body" idx="1"/>
          </p:nvPr>
        </p:nvSpPr>
        <p:spPr>
          <a:xfrm>
            <a:off x="178500" y="581550"/>
            <a:ext cx="8653800" cy="3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User Input: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Users provide input by interacting with the Wandergram application. This input can include their travel preferences, destination choices, and any specific requests or criteria they have for their trip.</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 Data Extraction and Transformation:</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Data is extracted from various sources, such as APIs, databases, and web scraping. This data includes information about destinations, attractions, restaurants, accommodations, and user interactions. Before using this data, it's transformed and prepared for analysis.</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Machine Learning Models: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The system utilizes machine learning models to make personalized recommendations. This includes the following components:</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l" rtl="0">
              <a:spcBef>
                <a:spcPts val="0"/>
              </a:spcBef>
              <a:spcAft>
                <a:spcPts val="0"/>
              </a:spcAft>
              <a:buNone/>
            </a:pP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spcBef>
                <a:spcPts val="0"/>
              </a:spcBef>
              <a:spcAft>
                <a:spcPts val="0"/>
              </a:spcAft>
              <a:buNone/>
            </a:pPr>
            <a:r>
              <a:rPr lang="en-GB" sz="1500" b="1" i="1">
                <a:solidFill>
                  <a:schemeClr val="dk1"/>
                </a:solidFill>
                <a:latin typeface="Times New Roman" panose="02020603050405020304"/>
                <a:ea typeface="Times New Roman" panose="02020603050405020304"/>
                <a:cs typeface="Times New Roman" panose="02020603050405020304"/>
                <a:sym typeface="Times New Roman" panose="02020603050405020304"/>
              </a:rPr>
              <a:t>   a. RBMs for Attractions:</a:t>
            </a:r>
            <a:endParaRPr sz="1500" b="1" i="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spcBef>
                <a:spcPts val="0"/>
              </a:spcBef>
              <a:spcAft>
                <a:spcPts val="0"/>
              </a:spcAft>
              <a:buNone/>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RBMs are used to analyze user preferences and interactions with attractions. This model helps identify patterns and similarities among users and attractions.</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l" rtl="0">
              <a:spcBef>
                <a:spcPts val="0"/>
              </a:spcBef>
              <a:spcAft>
                <a:spcPts val="0"/>
              </a:spcAft>
              <a:buNone/>
            </a:pP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spcBef>
                <a:spcPts val="0"/>
              </a:spcBef>
              <a:spcAft>
                <a:spcPts val="1200"/>
              </a:spcAft>
              <a:buNone/>
            </a:pPr>
            <a:endParaRPr sz="15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231200" y="962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31000"/>
              <a:buFont typeface="Arial" panose="020B0604020202020204"/>
              <a:buNone/>
            </a:pPr>
            <a:r>
              <a:rPr lang="en-GB" sz="3500" b="1" u="sng">
                <a:latin typeface="Times New Roman" panose="02020603050405020304"/>
                <a:ea typeface="Times New Roman" panose="02020603050405020304"/>
                <a:cs typeface="Times New Roman" panose="02020603050405020304"/>
                <a:sym typeface="Times New Roman" panose="02020603050405020304"/>
              </a:rPr>
              <a:t>SYSTEM ARCHITECTURE</a:t>
            </a:r>
            <a:r>
              <a:rPr lang="en-GB" sz="3500" b="1">
                <a:latin typeface="Times New Roman" panose="02020603050405020304"/>
                <a:ea typeface="Times New Roman" panose="02020603050405020304"/>
                <a:cs typeface="Times New Roman" panose="02020603050405020304"/>
                <a:sym typeface="Times New Roman" panose="02020603050405020304"/>
              </a:rPr>
              <a:t> </a:t>
            </a:r>
            <a:endParaRPr sz="35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sp>
        <p:nvSpPr>
          <p:cNvPr id="151" name="Google Shape;151;p27"/>
          <p:cNvSpPr txBox="1"/>
          <p:nvPr>
            <p:ph type="body" idx="1"/>
          </p:nvPr>
        </p:nvSpPr>
        <p:spPr>
          <a:xfrm>
            <a:off x="311700" y="791925"/>
            <a:ext cx="8520600" cy="4146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GB" sz="1600" b="1" i="1">
                <a:solidFill>
                  <a:schemeClr val="dk1"/>
                </a:solidFill>
                <a:latin typeface="Times New Roman" panose="02020603050405020304"/>
                <a:ea typeface="Times New Roman" panose="02020603050405020304"/>
                <a:cs typeface="Times New Roman" panose="02020603050405020304"/>
                <a:sym typeface="Times New Roman" panose="02020603050405020304"/>
              </a:rPr>
              <a:t>b. Collaborative Filtering for Restaurants: </a:t>
            </a:r>
            <a:endParaRPr sz="1600" b="1" i="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This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Collaborative Filtering for Restaurants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combines various algorithms (e.g., K-Means, collaborative filtering) to suggest restaurants based on user preferences and interactions.</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spcBef>
                <a:spcPts val="0"/>
              </a:spcBef>
              <a:spcAft>
                <a:spcPts val="0"/>
              </a:spcAft>
              <a:buNone/>
            </a:pP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Char char="❖"/>
            </a:pP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User Profiling: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User profiling involves creating a profile for each user based on their past interactions, preferences, and behavior. This</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profile is used to better understand what the user is looking for and to make personalized recommendations.</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l" rtl="0">
              <a:spcBef>
                <a:spcPts val="0"/>
              </a:spcBef>
              <a:spcAft>
                <a:spcPts val="0"/>
              </a:spcAft>
              <a:buNone/>
            </a:pP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Char char="❖"/>
            </a:pP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Recommendation Generation: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Using the RBMs, hybrid recommendation system, and user profiling, the system generates personalized recommendations for attractions, restaurants, accommodations, and other points of interest. These recommendations are tailored to each user's preferences and are designed to enhance their travel experience.</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l" rtl="0">
              <a:spcBef>
                <a:spcPts val="0"/>
              </a:spcBef>
              <a:spcAft>
                <a:spcPts val="0"/>
              </a:spcAft>
              <a:buNone/>
            </a:pP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Char char="❖"/>
            </a:pP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Final Recommendations to User:</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The system refines its recommendations and presents the final set of recommendations to the user, helping them plan their trip effectively.</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spcBef>
                <a:spcPts val="0"/>
              </a:spcBef>
              <a:spcAft>
                <a:spcPts val="1200"/>
              </a:spcAft>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55" name="Shape 155"/>
        <p:cNvGrpSpPr/>
        <p:nvPr/>
      </p:nvGrpSpPr>
      <p:grpSpPr>
        <a:xfrm>
          <a:off x="0" y="0"/>
          <a:ext cx="0" cy="0"/>
          <a:chOff x="0" y="0"/>
          <a:chExt cx="0" cy="0"/>
        </a:xfrm>
      </p:grpSpPr>
      <p:sp>
        <p:nvSpPr>
          <p:cNvPr id="156" name="Google Shape;156;p28"/>
          <p:cNvSpPr txBox="1"/>
          <p:nvPr>
            <p:ph type="title" idx="4294967295"/>
          </p:nvPr>
        </p:nvSpPr>
        <p:spPr>
          <a:xfrm>
            <a:off x="262750" y="170550"/>
            <a:ext cx="8174700" cy="1410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sz="44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MODULES</a:t>
            </a:r>
            <a:endParaRPr sz="44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u="sng"/>
          </a:p>
        </p:txBody>
      </p:sp>
      <p:sp>
        <p:nvSpPr>
          <p:cNvPr id="157" name="Google Shape;157;p28"/>
          <p:cNvSpPr txBox="1"/>
          <p:nvPr>
            <p:ph type="body" idx="4294967295"/>
          </p:nvPr>
        </p:nvSpPr>
        <p:spPr>
          <a:xfrm>
            <a:off x="657800" y="1092775"/>
            <a:ext cx="7543800" cy="34035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Font typeface="Times New Roman" panose="02020603050405020304"/>
              <a:buAutoNum type="arabicPeriod"/>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Data Collection</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Clr>
                <a:schemeClr val="dk1"/>
              </a:buClr>
              <a:buSzPts val="1800"/>
              <a:buFont typeface="Times New Roman" panose="02020603050405020304"/>
              <a:buAutoNum type="arabicPeriod"/>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Data Preprocessing</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Clr>
                <a:schemeClr val="dk1"/>
              </a:buClr>
              <a:buSzPts val="1800"/>
              <a:buFont typeface="Times New Roman" panose="02020603050405020304"/>
              <a:buAutoNum type="arabicPeriod"/>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User Profiling</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Clr>
                <a:schemeClr val="dk1"/>
              </a:buClr>
              <a:buSzPts val="1800"/>
              <a:buFont typeface="Times New Roman" panose="02020603050405020304"/>
              <a:buAutoNum type="arabicPeriod"/>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Exploratory Data Analysis</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Clr>
                <a:schemeClr val="dk1"/>
              </a:buClr>
              <a:buSzPts val="1800"/>
              <a:buFont typeface="Times New Roman" panose="02020603050405020304"/>
              <a:buAutoNum type="arabicPeriod"/>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K-Means Approach</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Clr>
                <a:schemeClr val="dk1"/>
              </a:buClr>
              <a:buSzPts val="1800"/>
              <a:buFont typeface="Times New Roman" panose="02020603050405020304"/>
              <a:buAutoNum type="arabicPeriod"/>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Deep learning models</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Clr>
                <a:schemeClr val="dk1"/>
              </a:buClr>
              <a:buSzPts val="1800"/>
              <a:buFont typeface="Times New Roman" panose="02020603050405020304"/>
              <a:buAutoNum type="arabicPeriod"/>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Evaluation and Testing</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Clr>
                <a:schemeClr val="dk1"/>
              </a:buClr>
              <a:buSzPts val="1800"/>
              <a:buFont typeface="Times New Roman" panose="02020603050405020304"/>
              <a:buAutoNum type="arabicPeriod"/>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Final Recommendation</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58" name="Google Shape;158;p28"/>
          <p:cNvPicPr preferRelativeResize="0"/>
          <p:nvPr/>
        </p:nvPicPr>
        <p:blipFill>
          <a:blip r:embed="rId1"/>
          <a:stretch>
            <a:fillRect/>
          </a:stretch>
        </p:blipFill>
        <p:spPr>
          <a:xfrm>
            <a:off x="3932050" y="423725"/>
            <a:ext cx="4848575" cy="4455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62" name="Shape 162"/>
        <p:cNvGrpSpPr/>
        <p:nvPr/>
      </p:nvGrpSpPr>
      <p:grpSpPr>
        <a:xfrm>
          <a:off x="0" y="0"/>
          <a:ext cx="0" cy="0"/>
          <a:chOff x="0" y="0"/>
          <a:chExt cx="0" cy="0"/>
        </a:xfrm>
      </p:grpSpPr>
      <p:sp>
        <p:nvSpPr>
          <p:cNvPr id="163" name="Google Shape;163;p29"/>
          <p:cNvSpPr txBox="1"/>
          <p:nvPr>
            <p:ph type="title" idx="4294967295"/>
          </p:nvPr>
        </p:nvSpPr>
        <p:spPr>
          <a:xfrm>
            <a:off x="800100" y="119350"/>
            <a:ext cx="7543800" cy="857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39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MODULES</a:t>
            </a:r>
            <a:endParaRPr sz="39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4" name="Google Shape;164;p29"/>
          <p:cNvSpPr txBox="1"/>
          <p:nvPr>
            <p:ph type="body" idx="4294967295"/>
          </p:nvPr>
        </p:nvSpPr>
        <p:spPr>
          <a:xfrm>
            <a:off x="209400" y="853675"/>
            <a:ext cx="8823300" cy="3925800"/>
          </a:xfrm>
          <a:prstGeom prst="rect">
            <a:avLst/>
          </a:prstGeom>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rgbClr val="0E101A"/>
              </a:buClr>
              <a:buSzPts val="1700"/>
              <a:buFont typeface="Times New Roman" panose="02020603050405020304"/>
              <a:buChar char="●"/>
            </a:pPr>
            <a:r>
              <a:rPr lang="en-GB" sz="1700" b="1" u="sng">
                <a:solidFill>
                  <a:srgbClr val="0E101A"/>
                </a:solidFill>
                <a:latin typeface="Times New Roman" panose="02020603050405020304"/>
                <a:ea typeface="Times New Roman" panose="02020603050405020304"/>
                <a:cs typeface="Times New Roman" panose="02020603050405020304"/>
                <a:sym typeface="Times New Roman" panose="02020603050405020304"/>
              </a:rPr>
              <a:t>Data Collection</a:t>
            </a:r>
            <a:r>
              <a:rPr lang="en-GB" sz="1700" b="1">
                <a:solidFill>
                  <a:srgbClr val="0E101A"/>
                </a:solidFill>
                <a:latin typeface="Times New Roman" panose="02020603050405020304"/>
                <a:ea typeface="Times New Roman" panose="02020603050405020304"/>
                <a:cs typeface="Times New Roman" panose="02020603050405020304"/>
                <a:sym typeface="Times New Roman" panose="02020603050405020304"/>
              </a:rPr>
              <a:t>:</a:t>
            </a:r>
            <a:r>
              <a:rPr lang="en-GB" sz="1700">
                <a:solidFill>
                  <a:srgbClr val="0E101A"/>
                </a:solidFill>
                <a:latin typeface="Times New Roman" panose="02020603050405020304"/>
                <a:ea typeface="Times New Roman" panose="02020603050405020304"/>
                <a:cs typeface="Times New Roman" panose="02020603050405020304"/>
                <a:sym typeface="Times New Roman" panose="02020603050405020304"/>
              </a:rPr>
              <a:t> The data collection phase </a:t>
            </a:r>
            <a:r>
              <a:rPr lang="en-GB" sz="1700">
                <a:solidFill>
                  <a:srgbClr val="0E101A"/>
                </a:solidFill>
                <a:latin typeface="Times New Roman" panose="02020603050405020304"/>
                <a:ea typeface="Times New Roman" panose="02020603050405020304"/>
                <a:cs typeface="Times New Roman" panose="02020603050405020304"/>
                <a:sym typeface="Times New Roman" panose="02020603050405020304"/>
              </a:rPr>
              <a:t>involves</a:t>
            </a:r>
            <a:r>
              <a:rPr lang="en-GB" sz="1700">
                <a:solidFill>
                  <a:srgbClr val="0E101A"/>
                </a:solidFill>
                <a:latin typeface="Times New Roman" panose="02020603050405020304"/>
                <a:ea typeface="Times New Roman" panose="02020603050405020304"/>
                <a:cs typeface="Times New Roman" panose="02020603050405020304"/>
                <a:sym typeface="Times New Roman" panose="02020603050405020304"/>
              </a:rPr>
              <a:t> in gathering data from various sources, including user reviews, travel websites, and other relevant sources. This data can include information about destinations, hotels, restaurants, activities, and more.</a:t>
            </a:r>
            <a:endParaRPr sz="17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l" rtl="0">
              <a:lnSpc>
                <a:spcPct val="115000"/>
              </a:lnSpc>
              <a:spcBef>
                <a:spcPts val="0"/>
              </a:spcBef>
              <a:spcAft>
                <a:spcPts val="0"/>
              </a:spcAft>
              <a:buClr>
                <a:srgbClr val="0E101A"/>
              </a:buClr>
              <a:buSzPts val="1700"/>
              <a:buFont typeface="Times New Roman" panose="02020603050405020304"/>
              <a:buChar char="●"/>
            </a:pPr>
            <a:r>
              <a:rPr lang="en-GB" sz="1700" b="1" u="sng">
                <a:solidFill>
                  <a:srgbClr val="0E101A"/>
                </a:solidFill>
                <a:latin typeface="Times New Roman" panose="02020603050405020304"/>
                <a:ea typeface="Times New Roman" panose="02020603050405020304"/>
                <a:cs typeface="Times New Roman" panose="02020603050405020304"/>
                <a:sym typeface="Times New Roman" panose="02020603050405020304"/>
              </a:rPr>
              <a:t>Data Preprocessing</a:t>
            </a:r>
            <a:r>
              <a:rPr lang="en-GB" sz="1700" b="1">
                <a:solidFill>
                  <a:srgbClr val="0E101A"/>
                </a:solidFill>
                <a:latin typeface="Times New Roman" panose="02020603050405020304"/>
                <a:ea typeface="Times New Roman" panose="02020603050405020304"/>
                <a:cs typeface="Times New Roman" panose="02020603050405020304"/>
                <a:sym typeface="Times New Roman" panose="02020603050405020304"/>
              </a:rPr>
              <a:t>: </a:t>
            </a:r>
            <a:r>
              <a:rPr lang="en-GB" sz="1700">
                <a:solidFill>
                  <a:srgbClr val="0E101A"/>
                </a:solidFill>
                <a:latin typeface="Times New Roman" panose="02020603050405020304"/>
                <a:ea typeface="Times New Roman" panose="02020603050405020304"/>
                <a:cs typeface="Times New Roman" panose="02020603050405020304"/>
                <a:sym typeface="Times New Roman" panose="02020603050405020304"/>
              </a:rPr>
              <a:t>The data preprocessing phase involves cleaning and preprocess the collected data to ensure it's consistent and ready for analysis. This may involve tasks like data normalization, handling missing values, and text processing (e.g., sentiment analysis of user reviews.</a:t>
            </a:r>
            <a:endParaRPr sz="17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l" rtl="0">
              <a:spcBef>
                <a:spcPts val="0"/>
              </a:spcBef>
              <a:spcAft>
                <a:spcPts val="0"/>
              </a:spcAft>
              <a:buSzPts val="1700"/>
              <a:buFont typeface="Times New Roman" panose="02020603050405020304"/>
              <a:buChar char="●"/>
            </a:pPr>
            <a:r>
              <a:rPr lang="en-GB" sz="1700" b="1" u="sng">
                <a:solidFill>
                  <a:srgbClr val="0E101A"/>
                </a:solidFill>
                <a:latin typeface="Times New Roman" panose="02020603050405020304"/>
                <a:ea typeface="Times New Roman" panose="02020603050405020304"/>
                <a:cs typeface="Times New Roman" panose="02020603050405020304"/>
                <a:sym typeface="Times New Roman" panose="02020603050405020304"/>
              </a:rPr>
              <a:t>User Profiling:</a:t>
            </a:r>
            <a:r>
              <a:rPr lang="en-GB" sz="1700">
                <a:solidFill>
                  <a:srgbClr val="0E101A"/>
                </a:solidFill>
                <a:latin typeface="Times New Roman" panose="02020603050405020304"/>
                <a:ea typeface="Times New Roman" panose="02020603050405020304"/>
                <a:cs typeface="Times New Roman" panose="02020603050405020304"/>
                <a:sym typeface="Times New Roman" panose="02020603050405020304"/>
              </a:rPr>
              <a:t> The user profiling phase involves in creating user profiles based on their preferences, past travel history, and demographic information. This step helps the system understand individual users better.</a:t>
            </a:r>
            <a:endParaRPr sz="17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l" rtl="0">
              <a:lnSpc>
                <a:spcPct val="140000"/>
              </a:lnSpc>
              <a:spcBef>
                <a:spcPts val="0"/>
              </a:spcBef>
              <a:spcAft>
                <a:spcPts val="0"/>
              </a:spcAft>
              <a:buClr>
                <a:schemeClr val="dk1"/>
              </a:buClr>
              <a:buSzPts val="1700"/>
              <a:buFont typeface="Times New Roman" panose="02020603050405020304"/>
              <a:buChar char="●"/>
            </a:pPr>
            <a:r>
              <a:rPr lang="en-GB" sz="17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Exploratory Data Analysis</a:t>
            </a:r>
            <a:r>
              <a:rPr lang="en-GB" sz="1700" b="1">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The </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Exploratory Data Analysis involves in </a:t>
            </a:r>
            <a:r>
              <a:rPr lang="en-GB" sz="17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analyzing user data, patterns regarding popular destinations, travel habits, and preferences can be identified. This understanding helps in creating more personalized travel suggestions.</a:t>
            </a:r>
            <a:endParaRPr sz="17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1" name="Shape 61"/>
        <p:cNvGrpSpPr/>
        <p:nvPr/>
      </p:nvGrpSpPr>
      <p:grpSpPr>
        <a:xfrm>
          <a:off x="0" y="0"/>
          <a:ext cx="0" cy="0"/>
          <a:chOff x="0" y="0"/>
          <a:chExt cx="0" cy="0"/>
        </a:xfrm>
      </p:grpSpPr>
      <p:sp>
        <p:nvSpPr>
          <p:cNvPr id="62" name="Google Shape;62;p14"/>
          <p:cNvSpPr/>
          <p:nvPr/>
        </p:nvSpPr>
        <p:spPr>
          <a:xfrm>
            <a:off x="-617700" y="0"/>
            <a:ext cx="9761700" cy="5625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Libre Franklin"/>
              <a:ea typeface="Libre Franklin"/>
              <a:cs typeface="Libre Franklin"/>
              <a:sym typeface="Libre Franklin"/>
            </a:endParaRPr>
          </a:p>
        </p:txBody>
      </p:sp>
      <p:sp>
        <p:nvSpPr>
          <p:cNvPr id="63" name="Google Shape;63;p14"/>
          <p:cNvSpPr txBox="1"/>
          <p:nvPr>
            <p:ph type="subTitle" idx="1"/>
          </p:nvPr>
        </p:nvSpPr>
        <p:spPr>
          <a:xfrm>
            <a:off x="4442100" y="730675"/>
            <a:ext cx="4701900" cy="4601100"/>
          </a:xfrm>
          <a:prstGeom prst="rect">
            <a:avLst/>
          </a:prstGeom>
          <a:noFill/>
          <a:ln>
            <a:noFill/>
          </a:ln>
        </p:spPr>
        <p:txBody>
          <a:bodyPr spcFirstLastPara="1" wrap="square" lIns="68575" tIns="34275" rIns="68575" bIns="34275" anchor="t" anchorCtr="0">
            <a:noAutofit/>
          </a:bodyPr>
          <a:lstStyle/>
          <a:p>
            <a:pPr marL="0" lvl="0" indent="0" algn="l" rtl="0">
              <a:lnSpc>
                <a:spcPct val="150000"/>
              </a:lnSpc>
              <a:spcBef>
                <a:spcPts val="0"/>
              </a:spcBef>
              <a:spcAft>
                <a:spcPts val="0"/>
              </a:spcAft>
              <a:buSzPts val="1700"/>
              <a:buNone/>
            </a:pPr>
            <a:r>
              <a:rPr lang="en-GB"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   CONTENTS</a:t>
            </a:r>
            <a:endParaRPr sz="2500" b="1"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Abstract</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Proposed Syste</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m</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Literature Survey</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Software and Hardware Requirements</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System Architecture</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Modules</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Dataset(s)</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UML Diagrams</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Modules Description</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Conclusion</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References</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Queries</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54000" algn="l" rtl="0">
              <a:lnSpc>
                <a:spcPct val="40000"/>
              </a:lnSpc>
              <a:spcBef>
                <a:spcPts val="1100"/>
              </a:spcBef>
              <a:spcAft>
                <a:spcPts val="0"/>
              </a:spcAft>
              <a:buSzPts val="1700"/>
              <a:buNone/>
            </a:pPr>
            <a:endParaRPr sz="21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40000"/>
              </a:lnSpc>
              <a:spcBef>
                <a:spcPts val="1100"/>
              </a:spcBef>
              <a:spcAft>
                <a:spcPts val="0"/>
              </a:spcAft>
              <a:buSzPts val="1800"/>
              <a:buNone/>
            </a:pPr>
            <a:endParaRPr sz="21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152400" algn="l" rtl="0">
              <a:lnSpc>
                <a:spcPct val="40000"/>
              </a:lnSpc>
              <a:spcBef>
                <a:spcPts val="1100"/>
              </a:spcBef>
              <a:spcAft>
                <a:spcPts val="0"/>
              </a:spcAft>
              <a:buSzPts val="1700"/>
              <a:buFont typeface="Arial" panose="020B0604020202020204"/>
              <a:buNone/>
            </a:pPr>
            <a:endParaRPr sz="2100"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152400" algn="l" rtl="0">
              <a:lnSpc>
                <a:spcPct val="40000"/>
              </a:lnSpc>
              <a:spcBef>
                <a:spcPts val="1100"/>
              </a:spcBef>
              <a:spcAft>
                <a:spcPts val="0"/>
              </a:spcAft>
              <a:buSzPts val="1700"/>
              <a:buFont typeface="Arial" panose="020B0604020202020204"/>
              <a:buNone/>
            </a:pPr>
            <a:endParaRPr sz="2100"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64" name="Google Shape;64;p14"/>
          <p:cNvPicPr preferRelativeResize="0"/>
          <p:nvPr/>
        </p:nvPicPr>
        <p:blipFill rotWithShape="1">
          <a:blip r:embed="rId1"/>
          <a:srcRect b="10905"/>
          <a:stretch>
            <a:fillRect/>
          </a:stretch>
        </p:blipFill>
        <p:spPr>
          <a:xfrm>
            <a:off x="-295625" y="957713"/>
            <a:ext cx="4804826" cy="30737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68" name="Shape 168"/>
        <p:cNvGrpSpPr/>
        <p:nvPr/>
      </p:nvGrpSpPr>
      <p:grpSpPr>
        <a:xfrm>
          <a:off x="0" y="0"/>
          <a:ext cx="0" cy="0"/>
          <a:chOff x="0" y="0"/>
          <a:chExt cx="0" cy="0"/>
        </a:xfrm>
      </p:grpSpPr>
      <p:sp>
        <p:nvSpPr>
          <p:cNvPr id="169" name="Google Shape;169;p30"/>
          <p:cNvSpPr txBox="1"/>
          <p:nvPr>
            <p:ph type="title" idx="4294967295"/>
          </p:nvPr>
        </p:nvSpPr>
        <p:spPr>
          <a:xfrm>
            <a:off x="339324" y="214950"/>
            <a:ext cx="8027400" cy="1088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38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MODULES</a:t>
            </a:r>
            <a:endParaRPr sz="38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0" name="Google Shape;170;p30"/>
          <p:cNvSpPr txBox="1"/>
          <p:nvPr>
            <p:ph type="body" idx="4294967295"/>
          </p:nvPr>
        </p:nvSpPr>
        <p:spPr>
          <a:xfrm>
            <a:off x="138300" y="947600"/>
            <a:ext cx="8952000" cy="4064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Times New Roman" panose="02020603050405020304"/>
              <a:buChar char="●"/>
            </a:pPr>
            <a:r>
              <a:rPr lang="en-GB" sz="17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K-means Approach</a:t>
            </a:r>
            <a:r>
              <a:rPr lang="en-GB" sz="1700" u="sng">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A k-means approach phase </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involves</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 in collaborative filtering method which  is used to improve recommendation accuracy and give accurate results</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l" rtl="0">
              <a:spcBef>
                <a:spcPts val="0"/>
              </a:spcBef>
              <a:spcAft>
                <a:spcPts val="0"/>
              </a:spcAft>
              <a:buClr>
                <a:schemeClr val="dk1"/>
              </a:buClr>
              <a:buSzPts val="1700"/>
              <a:buFont typeface="Times New Roman" panose="02020603050405020304"/>
              <a:buChar char="●"/>
            </a:pPr>
            <a:r>
              <a:rPr lang="en-GB" sz="17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Deep learning models:</a:t>
            </a:r>
            <a:r>
              <a:rPr lang="en-GB" sz="1700" b="1">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The deep learning model we used is restricted </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boltzmann</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 technique which is  a neural network model , used to provide efficient way to capture latent features from large datasets, making them suitable for travel recommendation systems because of their ability to learn unique patterns in user-prefered interactions.</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l" rtl="0">
              <a:spcBef>
                <a:spcPts val="0"/>
              </a:spcBef>
              <a:spcAft>
                <a:spcPts val="0"/>
              </a:spcAft>
              <a:buClr>
                <a:schemeClr val="dk1"/>
              </a:buClr>
              <a:buSzPts val="1700"/>
              <a:buFont typeface="Times New Roman" panose="02020603050405020304"/>
              <a:buChar char="●"/>
            </a:pPr>
            <a:r>
              <a:rPr lang="en-GB" sz="17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Evaluation and Testing:</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 The </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Evaluation and Testing phase involves in </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Evaluating the performance of the recommendation system using metrics such as accuracy, precision, recall, and user engagement.</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l" rtl="0">
              <a:spcBef>
                <a:spcPts val="0"/>
              </a:spcBef>
              <a:spcAft>
                <a:spcPts val="0"/>
              </a:spcAft>
              <a:buClr>
                <a:schemeClr val="dk1"/>
              </a:buClr>
              <a:buSzPts val="1700"/>
              <a:buFont typeface="Times New Roman" panose="02020603050405020304"/>
              <a:buChar char="●"/>
            </a:pPr>
            <a:r>
              <a:rPr lang="en-GB" sz="17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Final Recommendation:</a:t>
            </a:r>
            <a:r>
              <a:rPr lang="en-GB" sz="1700" u="sng">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The final recommendation phase involves presenting personalized travel options to users based on their profiles and preferences, enabling them to make informed choices for their trips. </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52175" y="67525"/>
            <a:ext cx="8520600" cy="5727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1400"/>
              <a:buNone/>
            </a:pPr>
            <a:r>
              <a:rPr lang="en-GB" sz="3500" b="1" u="sng">
                <a:latin typeface="Times New Roman" panose="02020603050405020304"/>
                <a:ea typeface="Times New Roman" panose="02020603050405020304"/>
                <a:cs typeface="Times New Roman" panose="02020603050405020304"/>
                <a:sym typeface="Times New Roman" panose="02020603050405020304"/>
              </a:rPr>
              <a:t>DATASET(S)</a:t>
            </a:r>
            <a:endParaRPr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6" name="Google Shape;176;p31"/>
          <p:cNvSpPr txBox="1"/>
          <p:nvPr>
            <p:ph type="body" idx="1"/>
          </p:nvPr>
        </p:nvSpPr>
        <p:spPr>
          <a:xfrm>
            <a:off x="52175" y="640225"/>
            <a:ext cx="4259400" cy="3928800"/>
          </a:xfrm>
          <a:prstGeom prst="rect">
            <a:avLst/>
          </a:prstGeom>
          <a:noFill/>
          <a:ln>
            <a:noFill/>
          </a:ln>
        </p:spPr>
        <p:txBody>
          <a:bodyPr spcFirstLastPara="1" wrap="square" lIns="0" tIns="34275" rIns="0" bIns="34275" anchor="t" anchorCtr="0">
            <a:noAutofit/>
          </a:bodyPr>
          <a:lstStyle/>
          <a:p>
            <a:pPr marL="0" lvl="0" indent="0" algn="l" rtl="0">
              <a:lnSpc>
                <a:spcPct val="110000"/>
              </a:lnSpc>
              <a:spcBef>
                <a:spcPts val="900"/>
              </a:spcBef>
              <a:spcAft>
                <a:spcPts val="0"/>
              </a:spcAft>
              <a:buClr>
                <a:schemeClr val="dk1"/>
              </a:buClr>
              <a:buSzPts val="1100"/>
              <a:buFont typeface="Arial" panose="020B0604020202020204"/>
              <a:buNone/>
            </a:pPr>
            <a:r>
              <a:rPr lang="en-GB" sz="1700" b="1">
                <a:solidFill>
                  <a:schemeClr val="dk1"/>
                </a:solidFill>
                <a:latin typeface="Times New Roman" panose="02020603050405020304"/>
                <a:ea typeface="Times New Roman" panose="02020603050405020304"/>
                <a:cs typeface="Times New Roman" panose="02020603050405020304"/>
                <a:sym typeface="Times New Roman" panose="02020603050405020304"/>
              </a:rPr>
              <a:t>The proposed system is trained on below Datasets..</a:t>
            </a:r>
            <a:endParaRPr sz="17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273050" algn="l" rtl="0">
              <a:lnSpc>
                <a:spcPct val="110000"/>
              </a:lnSpc>
              <a:spcBef>
                <a:spcPts val="90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Dataset: The india tourism dataset:   </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273050" algn="l" rtl="0">
              <a:lnSpc>
                <a:spcPct val="110000"/>
              </a:lnSpc>
              <a:spcBef>
                <a:spcPts val="90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Available at: kaggle (Public dataset)</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273050" algn="l" rtl="0">
              <a:lnSpc>
                <a:spcPct val="110000"/>
              </a:lnSpc>
              <a:spcBef>
                <a:spcPts val="90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Number of samples:10,172</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0000"/>
              </a:lnSpc>
              <a:spcBef>
                <a:spcPts val="900"/>
              </a:spcBef>
              <a:spcAft>
                <a:spcPts val="0"/>
              </a:spcAft>
              <a:buClr>
                <a:schemeClr val="dk1"/>
              </a:buClr>
              <a:buSzPts val="1100"/>
              <a:buFont typeface="Arial" panose="020B0604020202020204"/>
              <a:buNone/>
            </a:pPr>
            <a:r>
              <a:rPr lang="en-GB" sz="1700" b="1">
                <a:solidFill>
                  <a:schemeClr val="dk1"/>
                </a:solidFill>
                <a:latin typeface="Times New Roman" panose="02020603050405020304"/>
                <a:ea typeface="Times New Roman" panose="02020603050405020304"/>
                <a:cs typeface="Times New Roman" panose="02020603050405020304"/>
                <a:sym typeface="Times New Roman" panose="02020603050405020304"/>
              </a:rPr>
              <a:t>The proposed system is tested on Below Datasets..</a:t>
            </a:r>
            <a:endParaRPr sz="17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273050" algn="l" rtl="0">
              <a:lnSpc>
                <a:spcPct val="110000"/>
              </a:lnSpc>
              <a:spcBef>
                <a:spcPts val="90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Dataset: </a:t>
            </a:r>
            <a:r>
              <a:rPr lang="en-GB" sz="17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Recommender system for travel packages</a:t>
            </a:r>
            <a:endParaRPr sz="17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342900" lvl="0" indent="-273050" algn="l" rtl="0">
              <a:lnSpc>
                <a:spcPct val="110000"/>
              </a:lnSpc>
              <a:spcBef>
                <a:spcPts val="90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Available at: Kaggle (Public dataset)</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273050" algn="l" rtl="0">
              <a:lnSpc>
                <a:spcPct val="110000"/>
              </a:lnSpc>
              <a:spcBef>
                <a:spcPts val="90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Number of samples: 9,234</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254000" algn="l" rtl="0">
              <a:lnSpc>
                <a:spcPct val="110000"/>
              </a:lnSpc>
              <a:spcBef>
                <a:spcPts val="900"/>
              </a:spcBef>
              <a:spcAft>
                <a:spcPts val="0"/>
              </a:spcAft>
              <a:buClr>
                <a:schemeClr val="dk1"/>
              </a:buClr>
              <a:buSzPts val="1400"/>
              <a:buFont typeface="Arial" panose="020B0604020202020204"/>
              <a:buNone/>
            </a:pP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254000" algn="l" rtl="0">
              <a:lnSpc>
                <a:spcPct val="110000"/>
              </a:lnSpc>
              <a:spcBef>
                <a:spcPts val="900"/>
              </a:spcBef>
              <a:spcAft>
                <a:spcPts val="0"/>
              </a:spcAft>
              <a:buClr>
                <a:schemeClr val="dk1"/>
              </a:buClr>
              <a:buSzPts val="1400"/>
              <a:buFont typeface="Arial" panose="020B0604020202020204"/>
              <a:buNone/>
            </a:pP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254000" algn="l" rtl="0">
              <a:lnSpc>
                <a:spcPct val="110000"/>
              </a:lnSpc>
              <a:spcBef>
                <a:spcPts val="900"/>
              </a:spcBef>
              <a:spcAft>
                <a:spcPts val="0"/>
              </a:spcAft>
              <a:buSzPts val="1400"/>
              <a:buNone/>
            </a:pP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7" name="Google Shape;177;p31"/>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178" name="Google Shape;178;p31"/>
          <p:cNvPicPr preferRelativeResize="0"/>
          <p:nvPr/>
        </p:nvPicPr>
        <p:blipFill>
          <a:blip r:embed="rId1"/>
          <a:stretch>
            <a:fillRect/>
          </a:stretch>
        </p:blipFill>
        <p:spPr>
          <a:xfrm>
            <a:off x="4358575" y="137225"/>
            <a:ext cx="4565450" cy="2229625"/>
          </a:xfrm>
          <a:prstGeom prst="rect">
            <a:avLst/>
          </a:prstGeom>
          <a:noFill/>
          <a:ln>
            <a:noFill/>
          </a:ln>
        </p:spPr>
      </p:pic>
      <p:pic>
        <p:nvPicPr>
          <p:cNvPr id="179" name="Google Shape;179;p31"/>
          <p:cNvPicPr preferRelativeResize="0"/>
          <p:nvPr/>
        </p:nvPicPr>
        <p:blipFill>
          <a:blip r:embed="rId2"/>
          <a:stretch>
            <a:fillRect/>
          </a:stretch>
        </p:blipFill>
        <p:spPr>
          <a:xfrm>
            <a:off x="4311575" y="2614625"/>
            <a:ext cx="4659450" cy="2343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392200" y="73400"/>
            <a:ext cx="85206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panose="020B0604020202020204"/>
              <a:buNone/>
            </a:pPr>
            <a:r>
              <a:rPr lang="en-GB" sz="3520" b="1" u="sng">
                <a:latin typeface="Times New Roman" panose="02020603050405020304"/>
                <a:ea typeface="Times New Roman" panose="02020603050405020304"/>
                <a:cs typeface="Times New Roman" panose="02020603050405020304"/>
                <a:sym typeface="Times New Roman" panose="02020603050405020304"/>
              </a:rPr>
              <a:t>UML DIAGRAMS</a:t>
            </a: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990"/>
              <a:buFont typeface="Arial" panose="020B0604020202020204"/>
              <a:buNone/>
            </a:pP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SzPts val="990"/>
              <a:buNone/>
            </a:pPr>
            <a:endParaRPr sz="352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185" name="Google Shape;185;p32"/>
          <p:cNvSpPr txBox="1"/>
          <p:nvPr>
            <p:ph type="body" idx="1"/>
          </p:nvPr>
        </p:nvSpPr>
        <p:spPr>
          <a:xfrm>
            <a:off x="392200" y="730750"/>
            <a:ext cx="8520600" cy="4229700"/>
          </a:xfrm>
          <a:prstGeom prst="rect">
            <a:avLst/>
          </a:prstGeom>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Unified Modeling Language (UML) diagrams are a standard way to visually represent the design of a system. UML diagrams can be used to model the static structure of a system, the dynamic behavior of a system, and the interactions between different parts of a system.</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lnSpc>
                <a:spcPct val="115000"/>
              </a:lnSpc>
              <a:spcBef>
                <a:spcPts val="0"/>
              </a:spcBef>
              <a:spcAft>
                <a:spcPts val="0"/>
              </a:spcAft>
              <a:buNone/>
            </a:pP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l" rtl="0">
              <a:lnSpc>
                <a:spcPct val="115000"/>
              </a:lnSpc>
              <a:spcBef>
                <a:spcPts val="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It is a prominent visual modeling language used to create, visualize, specify, and record the behavior and structure of software systems and other systems. </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lnSpc>
                <a:spcPct val="115000"/>
              </a:lnSpc>
              <a:spcBef>
                <a:spcPts val="0"/>
              </a:spcBef>
              <a:spcAft>
                <a:spcPts val="0"/>
              </a:spcAft>
              <a:buNone/>
            </a:pP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l" rtl="0">
              <a:lnSpc>
                <a:spcPct val="115000"/>
              </a:lnSpc>
              <a:spcBef>
                <a:spcPts val="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Software engineers, system architects, and designers can develop visual models of systems with the help of a set of graphical notations provided by UML. </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lnSpc>
                <a:spcPct val="115000"/>
              </a:lnSpc>
              <a:spcBef>
                <a:spcPts val="0"/>
              </a:spcBef>
              <a:spcAft>
                <a:spcPts val="0"/>
              </a:spcAft>
              <a:buNone/>
            </a:pP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l" rtl="0">
              <a:lnSpc>
                <a:spcPct val="115000"/>
              </a:lnSpc>
              <a:spcBef>
                <a:spcPts val="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The main method for illustrating various system components is using UML diagrams. The visual model provided by UML enables stakeholders to clearly and concisely discuss, assess, and comprehend different system components. </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311700" y="150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520" b="1" u="sng">
                <a:latin typeface="Times New Roman" panose="02020603050405020304"/>
                <a:ea typeface="Times New Roman" panose="02020603050405020304"/>
                <a:cs typeface="Times New Roman" panose="02020603050405020304"/>
                <a:sym typeface="Times New Roman" panose="02020603050405020304"/>
              </a:rPr>
              <a:t>ACTIVITY DIAGRAM</a:t>
            </a:r>
            <a:br>
              <a:rPr lang="en-GB" sz="3520" b="1" u="sng">
                <a:latin typeface="Times New Roman" panose="02020603050405020304"/>
                <a:ea typeface="Times New Roman" panose="02020603050405020304"/>
                <a:cs typeface="Times New Roman" panose="02020603050405020304"/>
                <a:sym typeface="Times New Roman" panose="02020603050405020304"/>
              </a:rPr>
            </a:br>
            <a:endParaRPr sz="352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191" name="Google Shape;191;p33"/>
          <p:cNvSpPr txBox="1"/>
          <p:nvPr>
            <p:ph type="body" idx="1"/>
          </p:nvPr>
        </p:nvSpPr>
        <p:spPr>
          <a:xfrm>
            <a:off x="311700" y="975525"/>
            <a:ext cx="3999900" cy="34164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An activity diagram is a type of UML diagram that shows the flow of activities in a system.</a:t>
            </a: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110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user enters their travel preferences (e.g., destination, dates, budget, and interests).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system uses NLP to understand the user's input</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system uses k-means clustering to group similar travel destinations together.</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system uses RBM to generate personalized travel recommendations for the user, based on their preferences and the k-means clusters.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system presents the travel recommendations to the user.</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user can filter the travel recommendations based on their preferences.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300"/>
              </a:spcBef>
              <a:spcAft>
                <a:spcPts val="1100"/>
              </a:spcAft>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92" name="Google Shape;192;p33"/>
          <p:cNvSpPr txBox="1"/>
          <p:nvPr>
            <p:ph type="body" idx="2"/>
          </p:nvPr>
        </p:nvSpPr>
        <p:spPr>
          <a:xfrm>
            <a:off x="5754225" y="1152475"/>
            <a:ext cx="30780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193" name="Google Shape;193;p33"/>
          <p:cNvPicPr preferRelativeResize="0"/>
          <p:nvPr/>
        </p:nvPicPr>
        <p:blipFill>
          <a:blip r:embed="rId1"/>
          <a:stretch>
            <a:fillRect/>
          </a:stretch>
        </p:blipFill>
        <p:spPr>
          <a:xfrm>
            <a:off x="5147300" y="617113"/>
            <a:ext cx="3928400" cy="41332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217325" y="102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panose="020B0604020202020204"/>
              <a:buNone/>
            </a:pPr>
            <a:r>
              <a:rPr lang="en-GB" sz="3520" b="1" u="sng">
                <a:latin typeface="Times New Roman" panose="02020603050405020304"/>
                <a:ea typeface="Times New Roman" panose="02020603050405020304"/>
                <a:cs typeface="Times New Roman" panose="02020603050405020304"/>
                <a:sym typeface="Times New Roman" panose="02020603050405020304"/>
              </a:rPr>
              <a:t>USE CASE DIAGRAM</a:t>
            </a: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990"/>
              <a:buFont typeface="Arial" panose="020B0604020202020204"/>
              <a:buNone/>
            </a:pP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SzPts val="990"/>
              <a:buNone/>
            </a:pPr>
            <a:endParaRPr sz="352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199" name="Google Shape;199;p34"/>
          <p:cNvSpPr txBox="1"/>
          <p:nvPr>
            <p:ph type="body" idx="1"/>
          </p:nvPr>
        </p:nvSpPr>
        <p:spPr>
          <a:xfrm>
            <a:off x="394275" y="863550"/>
            <a:ext cx="3999900" cy="34164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A use case diagram is a type of UML diagram that shows the interactions between a system and its users.It is used to model the functional requirements of a system.</a:t>
            </a:r>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04800" algn="l" rtl="0">
              <a:spcBef>
                <a:spcPts val="1100"/>
              </a:spcBef>
              <a:spcAft>
                <a:spcPts val="0"/>
              </a:spcAft>
              <a:buClr>
                <a:srgbClr val="0E101A"/>
              </a:buClr>
              <a:buSzPts val="1200"/>
              <a:buFont typeface="Times New Roman" panose="02020603050405020304"/>
              <a:buAutoNum type="arabicPeriod"/>
            </a:pPr>
            <a:r>
              <a:rPr lang="en-GB" sz="1200" b="1">
                <a:solidFill>
                  <a:srgbClr val="0E101A"/>
                </a:solidFill>
                <a:latin typeface="Times New Roman" panose="02020603050405020304"/>
                <a:ea typeface="Times New Roman" panose="02020603050405020304"/>
                <a:cs typeface="Times New Roman" panose="02020603050405020304"/>
                <a:sym typeface="Times New Roman" panose="02020603050405020304"/>
              </a:rPr>
              <a:t>Actors:</a:t>
            </a:r>
            <a:endParaRPr sz="1200" b="1">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04800" algn="l" rtl="0">
              <a:spcBef>
                <a:spcPts val="0"/>
              </a:spcBef>
              <a:spcAft>
                <a:spcPts val="0"/>
              </a:spcAft>
              <a:buClr>
                <a:srgbClr val="0E101A"/>
              </a:buClr>
              <a:buSzPts val="1200"/>
              <a:buFont typeface="Times New Roman" panose="02020603050405020304"/>
              <a:buAutoNum type="alphaLcPeriod"/>
            </a:pPr>
            <a:r>
              <a:rPr lang="en-GB">
                <a:solidFill>
                  <a:srgbClr val="0E101A"/>
                </a:solidFill>
                <a:latin typeface="Times New Roman" panose="02020603050405020304"/>
                <a:ea typeface="Times New Roman" panose="02020603050405020304"/>
                <a:cs typeface="Times New Roman" panose="02020603050405020304"/>
                <a:sym typeface="Times New Roman" panose="02020603050405020304"/>
              </a:rPr>
              <a:t>User: The user of the travel recommendation system.</a:t>
            </a:r>
            <a:endParaRPr>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04800" algn="l" rtl="0">
              <a:spcBef>
                <a:spcPts val="0"/>
              </a:spcBef>
              <a:spcAft>
                <a:spcPts val="0"/>
              </a:spcAft>
              <a:buClr>
                <a:srgbClr val="0E101A"/>
              </a:buClr>
              <a:buSzPts val="1200"/>
              <a:buFont typeface="Times New Roman" panose="02020603050405020304"/>
              <a:buAutoNum type="alphaLcPeriod"/>
            </a:pPr>
            <a:r>
              <a:rPr lang="en-GB">
                <a:solidFill>
                  <a:srgbClr val="0E101A"/>
                </a:solidFill>
                <a:latin typeface="Times New Roman" panose="02020603050405020304"/>
                <a:ea typeface="Times New Roman" panose="02020603050405020304"/>
                <a:cs typeface="Times New Roman" panose="02020603050405020304"/>
                <a:sym typeface="Times New Roman" panose="02020603050405020304"/>
              </a:rPr>
              <a:t>System: The travel recommendation system itself.</a:t>
            </a:r>
            <a:endParaRPr>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04800" algn="l" rtl="0">
              <a:spcBef>
                <a:spcPts val="0"/>
              </a:spcBef>
              <a:spcAft>
                <a:spcPts val="0"/>
              </a:spcAft>
              <a:buClr>
                <a:srgbClr val="0E101A"/>
              </a:buClr>
              <a:buSzPts val="1200"/>
              <a:buFont typeface="Times New Roman" panose="02020603050405020304"/>
              <a:buAutoNum type="arabicPeriod"/>
            </a:pPr>
            <a:r>
              <a:rPr lang="en-GB" sz="1200" b="1">
                <a:solidFill>
                  <a:srgbClr val="0E101A"/>
                </a:solidFill>
                <a:latin typeface="Times New Roman" panose="02020603050405020304"/>
                <a:ea typeface="Times New Roman" panose="02020603050405020304"/>
                <a:cs typeface="Times New Roman" panose="02020603050405020304"/>
                <a:sym typeface="Times New Roman" panose="02020603050405020304"/>
              </a:rPr>
              <a:t>Use Cases:</a:t>
            </a:r>
            <a:endParaRPr sz="1200" b="1">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04800" algn="l" rtl="0">
              <a:spcBef>
                <a:spcPts val="0"/>
              </a:spcBef>
              <a:spcAft>
                <a:spcPts val="0"/>
              </a:spcAft>
              <a:buClr>
                <a:srgbClr val="0E101A"/>
              </a:buClr>
              <a:buSzPts val="1200"/>
              <a:buFont typeface="Times New Roman" panose="02020603050405020304"/>
              <a:buAutoNum type="alphaLcPeriod"/>
            </a:pPr>
            <a:r>
              <a:rPr lang="en-GB" b="1">
                <a:solidFill>
                  <a:srgbClr val="0E101A"/>
                </a:solidFill>
                <a:latin typeface="Times New Roman" panose="02020603050405020304"/>
                <a:ea typeface="Times New Roman" panose="02020603050405020304"/>
                <a:cs typeface="Times New Roman" panose="02020603050405020304"/>
                <a:sym typeface="Times New Roman" panose="02020603050405020304"/>
              </a:rPr>
              <a:t>Search for travel recommendations:</a:t>
            </a:r>
            <a:r>
              <a:rPr lang="en-GB">
                <a:solidFill>
                  <a:srgbClr val="0E101A"/>
                </a:solidFill>
                <a:latin typeface="Times New Roman" panose="02020603050405020304"/>
                <a:ea typeface="Times New Roman" panose="02020603050405020304"/>
                <a:cs typeface="Times New Roman" panose="02020603050405020304"/>
                <a:sym typeface="Times New Roman" panose="02020603050405020304"/>
              </a:rPr>
              <a:t> The user enters their travel preferences, such as budget, destination type, and activities, and the system generates a list of recommended destinations and itineraries.</a:t>
            </a:r>
            <a:endParaRPr>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04800" algn="l" rtl="0">
              <a:spcBef>
                <a:spcPts val="0"/>
              </a:spcBef>
              <a:spcAft>
                <a:spcPts val="0"/>
              </a:spcAft>
              <a:buClr>
                <a:srgbClr val="0E101A"/>
              </a:buClr>
              <a:buSzPts val="1200"/>
              <a:buFont typeface="Times New Roman" panose="02020603050405020304"/>
              <a:buAutoNum type="alphaLcPeriod"/>
            </a:pPr>
            <a:r>
              <a:rPr lang="en-GB" b="1">
                <a:solidFill>
                  <a:srgbClr val="0E101A"/>
                </a:solidFill>
                <a:latin typeface="Times New Roman" panose="02020603050405020304"/>
                <a:ea typeface="Times New Roman" panose="02020603050405020304"/>
                <a:cs typeface="Times New Roman" panose="02020603050405020304"/>
                <a:sym typeface="Times New Roman" panose="02020603050405020304"/>
              </a:rPr>
              <a:t>View travel recommendations:</a:t>
            </a:r>
            <a:r>
              <a:rPr lang="en-GB">
                <a:solidFill>
                  <a:srgbClr val="0E101A"/>
                </a:solidFill>
                <a:latin typeface="Times New Roman" panose="02020603050405020304"/>
                <a:ea typeface="Times New Roman" panose="02020603050405020304"/>
                <a:cs typeface="Times New Roman" panose="02020603050405020304"/>
                <a:sym typeface="Times New Roman" panose="02020603050405020304"/>
              </a:rPr>
              <a:t> The user can view the recommended destinations and itineraries in more detail, including information on flights, hotels, and activities.</a:t>
            </a:r>
            <a:endParaRPr>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600"/>
              </a:spcBef>
              <a:spcAft>
                <a:spcPts val="2200"/>
              </a:spcAft>
              <a:buNone/>
            </a:pPr>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0" name="Google Shape;200;p34"/>
          <p:cNvSpPr txBox="1"/>
          <p:nvPr>
            <p:ph type="body" idx="2"/>
          </p:nvPr>
        </p:nvSpPr>
        <p:spPr>
          <a:xfrm>
            <a:off x="4994725" y="744650"/>
            <a:ext cx="3837600" cy="4159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201" name="Google Shape;201;p34"/>
          <p:cNvPicPr preferRelativeResize="0"/>
          <p:nvPr/>
        </p:nvPicPr>
        <p:blipFill>
          <a:blip r:embed="rId1"/>
          <a:stretch>
            <a:fillRect/>
          </a:stretch>
        </p:blipFill>
        <p:spPr>
          <a:xfrm>
            <a:off x="4994725" y="744650"/>
            <a:ext cx="3999900" cy="4316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520" b="1" u="sng">
                <a:latin typeface="Times New Roman" panose="02020603050405020304"/>
                <a:ea typeface="Times New Roman" panose="02020603050405020304"/>
                <a:cs typeface="Times New Roman" panose="02020603050405020304"/>
                <a:sym typeface="Times New Roman" panose="02020603050405020304"/>
              </a:rPr>
              <a:t>CLASS DIAGRAM</a:t>
            </a:r>
            <a:endParaRPr sz="352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207" name="Google Shape;207;p35"/>
          <p:cNvSpPr txBox="1"/>
          <p:nvPr>
            <p:ph type="body" idx="1"/>
          </p:nvPr>
        </p:nvSpPr>
        <p:spPr>
          <a:xfrm>
            <a:off x="86225" y="687400"/>
            <a:ext cx="4201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Class diagrams can be used to identify the different classes in a system and their relationships to each other. Class diagrams can be used to design the object-oriented model of a system.</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SzPts val="1300"/>
              <a:buFont typeface="Times New Roman" panose="02020603050405020304"/>
              <a:buAutoNum type="arabicPeriod"/>
            </a:pPr>
            <a:r>
              <a:rPr lang="en-GB" sz="1300" b="1">
                <a:latin typeface="Times New Roman" panose="02020603050405020304"/>
                <a:ea typeface="Times New Roman" panose="02020603050405020304"/>
                <a:cs typeface="Times New Roman" panose="02020603050405020304"/>
                <a:sym typeface="Times New Roman" panose="02020603050405020304"/>
              </a:rPr>
              <a:t> </a:t>
            </a: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Classes:</a:t>
            </a:r>
            <a:endParaRPr sz="1300" b="1">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11150" algn="l" rtl="0">
              <a:spcBef>
                <a:spcPts val="0"/>
              </a:spcBef>
              <a:spcAft>
                <a:spcPts val="0"/>
              </a:spcAft>
              <a:buClr>
                <a:srgbClr val="0E101A"/>
              </a:buClr>
              <a:buSzPts val="1300"/>
              <a:buFont typeface="Times New Roman" panose="02020603050405020304"/>
              <a:buAutoNum type="alphaL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User: This class represents a user of the travel recommendation system.</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11150" algn="l" rtl="0">
              <a:spcBef>
                <a:spcPts val="0"/>
              </a:spcBef>
              <a:spcAft>
                <a:spcPts val="0"/>
              </a:spcAft>
              <a:buClr>
                <a:srgbClr val="0E101A"/>
              </a:buClr>
              <a:buSzPts val="1300"/>
              <a:buFont typeface="Times New Roman" panose="02020603050405020304"/>
              <a:buAutoNum type="alphaL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Destination: This class represents a travel destination.</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11150" algn="l" rtl="0">
              <a:spcBef>
                <a:spcPts val="0"/>
              </a:spcBef>
              <a:spcAft>
                <a:spcPts val="0"/>
              </a:spcAft>
              <a:buClr>
                <a:srgbClr val="0E101A"/>
              </a:buClr>
              <a:buSzPts val="1300"/>
              <a:buFont typeface="Times New Roman" panose="02020603050405020304"/>
              <a:buAutoNum type="alphaL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Recommendation: This class creates a recommendation.</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11150" algn="l" rtl="0">
              <a:spcBef>
                <a:spcPts val="0"/>
              </a:spcBef>
              <a:spcAft>
                <a:spcPts val="0"/>
              </a:spcAft>
              <a:buClr>
                <a:srgbClr val="0E101A"/>
              </a:buClr>
              <a:buSzPts val="1300"/>
              <a:buFont typeface="Times New Roman" panose="02020603050405020304"/>
              <a:buAutoNum type="alphaL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Travel Recommendation System: This class represents a recommendation.</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Attributes:</a:t>
            </a:r>
            <a:endParaRPr sz="1300" b="1">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11150" algn="l" rtl="0">
              <a:spcBef>
                <a:spcPts val="0"/>
              </a:spcBef>
              <a:spcAft>
                <a:spcPts val="0"/>
              </a:spcAft>
              <a:buClr>
                <a:srgbClr val="0E101A"/>
              </a:buClr>
              <a:buSzPts val="1300"/>
              <a:buFont typeface="Times New Roman" panose="02020603050405020304"/>
              <a:buAutoNum type="alphaL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User: name, email, travel preferences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11150" algn="l" rtl="0">
              <a:spcBef>
                <a:spcPts val="0"/>
              </a:spcBef>
              <a:spcAft>
                <a:spcPts val="0"/>
              </a:spcAft>
              <a:buClr>
                <a:srgbClr val="0E101A"/>
              </a:buClr>
              <a:buSzPts val="1300"/>
              <a:buFont typeface="Times New Roman" panose="02020603050405020304"/>
              <a:buAutoNum type="alphaL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Destination: name, location, activities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11150" algn="l" rtl="0">
              <a:spcBef>
                <a:spcPts val="0"/>
              </a:spcBef>
              <a:spcAft>
                <a:spcPts val="0"/>
              </a:spcAft>
              <a:buClr>
                <a:srgbClr val="0E101A"/>
              </a:buClr>
              <a:buSzPts val="1300"/>
              <a:buFont typeface="Times New Roman" panose="02020603050405020304"/>
              <a:buAutoNum type="alphaL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Recommendation: hotels, activities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11150" algn="l" rtl="0">
              <a:spcBef>
                <a:spcPts val="0"/>
              </a:spcBef>
              <a:spcAft>
                <a:spcPts val="0"/>
              </a:spcAft>
              <a:buClr>
                <a:srgbClr val="0E101A"/>
              </a:buClr>
              <a:buSzPts val="1300"/>
              <a:buFont typeface="Times New Roman" panose="02020603050405020304"/>
              <a:buAutoNum type="alphaL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Travel Recommendation System: destination, itinerary, score</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208" name="Google Shape;208;p3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209" name="Google Shape;209;p35"/>
          <p:cNvPicPr preferRelativeResize="0"/>
          <p:nvPr/>
        </p:nvPicPr>
        <p:blipFill>
          <a:blip r:embed="rId1"/>
          <a:stretch>
            <a:fillRect/>
          </a:stretch>
        </p:blipFill>
        <p:spPr>
          <a:xfrm>
            <a:off x="4545363" y="142050"/>
            <a:ext cx="4573976" cy="5143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111150" y="-1533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panose="020B0604020202020204"/>
              <a:buNone/>
            </a:pPr>
            <a:r>
              <a:rPr lang="en-GB" sz="3520" b="1" u="sng">
                <a:latin typeface="Times New Roman" panose="02020603050405020304"/>
                <a:ea typeface="Times New Roman" panose="02020603050405020304"/>
                <a:cs typeface="Times New Roman" panose="02020603050405020304"/>
                <a:sym typeface="Times New Roman" panose="02020603050405020304"/>
              </a:rPr>
              <a:t>SEQUENCE DIAGRAM</a:t>
            </a: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990"/>
              <a:buFont typeface="Arial" panose="020B0604020202020204"/>
              <a:buNone/>
            </a:pP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SzPts val="990"/>
              <a:buNone/>
            </a:pPr>
            <a:endParaRPr sz="352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215" name="Google Shape;215;p36"/>
          <p:cNvSpPr txBox="1"/>
          <p:nvPr>
            <p:ph type="body" idx="1"/>
          </p:nvPr>
        </p:nvSpPr>
        <p:spPr>
          <a:xfrm>
            <a:off x="111150" y="508375"/>
            <a:ext cx="4200300" cy="42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A sequence diagram is a type of Unified Modeling Language (UML) diagram used to visualize the interactions and flow of messages between different components or objects in a system.</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(USER LAYER)</a:t>
            </a:r>
            <a:endParaRPr sz="1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1200"/>
              </a:spcBef>
              <a:spcAft>
                <a:spcPts val="0"/>
              </a:spcAft>
              <a:buClr>
                <a:schemeClr val="dk1"/>
              </a:buClr>
              <a:buSzPts val="1500"/>
              <a:buFont typeface="Times New Roman" panose="02020603050405020304"/>
              <a:buAutoNum type="arabicPeriod"/>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The user enters their travel preferences into the user interface.</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chemeClr val="dk1"/>
              </a:buClr>
              <a:buSzPts val="1500"/>
              <a:buFont typeface="Times New Roman" panose="02020603050405020304"/>
              <a:buAutoNum type="arabicPeriod"/>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The travel recommendation engine receives the user's travel preferences from the user interface.</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chemeClr val="dk1"/>
              </a:buClr>
              <a:buSzPts val="1500"/>
              <a:buFont typeface="Times New Roman" panose="02020603050405020304"/>
              <a:buAutoNum type="arabicPeriod"/>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The travel recommendation engine checks the database for recommendation </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chemeClr val="dk1"/>
              </a:buClr>
              <a:buSzPts val="1500"/>
              <a:buFont typeface="Times New Roman" panose="02020603050405020304"/>
              <a:buAutoNum type="arabicPeriod"/>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The travel recommendation engine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sends the travel recommendations to the user interface.</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7500" algn="l" rtl="0">
              <a:spcBef>
                <a:spcPts val="0"/>
              </a:spcBef>
              <a:spcAft>
                <a:spcPts val="0"/>
              </a:spcAft>
              <a:buClr>
                <a:srgbClr val="0E101A"/>
              </a:buClr>
              <a:buSzPts val="1400"/>
              <a:buFont typeface="Times New Roman" panose="02020603050405020304"/>
              <a:buAutoNum type="arabicPeriod"/>
            </a:pPr>
            <a:r>
              <a:rPr lang="en-GB">
                <a:solidFill>
                  <a:srgbClr val="0E101A"/>
                </a:solidFill>
                <a:latin typeface="Times New Roman" panose="02020603050405020304"/>
                <a:ea typeface="Times New Roman" panose="02020603050405020304"/>
                <a:cs typeface="Times New Roman" panose="02020603050405020304"/>
                <a:sym typeface="Times New Roman" panose="02020603050405020304"/>
              </a:rPr>
              <a:t>The user interface displays the travel recommendations to the user.</a:t>
            </a:r>
            <a:endParaRPr>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6" name="Google Shape;216;p36"/>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217" name="Google Shape;217;p36"/>
          <p:cNvPicPr preferRelativeResize="0"/>
          <p:nvPr/>
        </p:nvPicPr>
        <p:blipFill>
          <a:blip r:embed="rId1"/>
          <a:stretch>
            <a:fillRect/>
          </a:stretch>
        </p:blipFill>
        <p:spPr>
          <a:xfrm>
            <a:off x="4264250" y="614550"/>
            <a:ext cx="4728549" cy="42888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146550" y="557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8000"/>
              <a:buFont typeface="Arial" panose="020B0604020202020204"/>
              <a:buNone/>
            </a:pPr>
            <a:r>
              <a:rPr lang="en-GB" sz="3520" b="1" u="sng">
                <a:latin typeface="Times New Roman" panose="02020603050405020304"/>
                <a:ea typeface="Times New Roman" panose="02020603050405020304"/>
                <a:cs typeface="Times New Roman" panose="02020603050405020304"/>
                <a:sym typeface="Times New Roman" panose="02020603050405020304"/>
              </a:rPr>
              <a:t>SEQUENCE DIAGRAM</a:t>
            </a: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ct val="28000"/>
              <a:buFont typeface="Arial" panose="020B0604020202020204"/>
              <a:buNone/>
            </a:pP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ct val="28000"/>
              <a:buFont typeface="Arial" panose="020B0604020202020204"/>
              <a:buNone/>
            </a:pP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p>
        </p:txBody>
      </p:sp>
      <p:sp>
        <p:nvSpPr>
          <p:cNvPr id="223" name="Google Shape;223;p37"/>
          <p:cNvSpPr txBox="1"/>
          <p:nvPr>
            <p:ph type="body" idx="1"/>
          </p:nvPr>
        </p:nvSpPr>
        <p:spPr>
          <a:xfrm>
            <a:off x="86225" y="774975"/>
            <a:ext cx="41547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b="1">
                <a:solidFill>
                  <a:schemeClr val="dk1"/>
                </a:solidFill>
                <a:latin typeface="Times New Roman" panose="02020603050405020304"/>
                <a:ea typeface="Times New Roman" panose="02020603050405020304"/>
                <a:cs typeface="Times New Roman" panose="02020603050405020304"/>
                <a:sym typeface="Times New Roman" panose="02020603050405020304"/>
              </a:rPr>
              <a:t>(DEVELOPER LAYER)</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120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travel recommendation engine receives the user's travel preferences from the user interface.</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travel recommendation engine uses the k-means clustering component to group similar travel destinations together.</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travel recommendation engine uses the RBM component to generate personalized travel recommendations for the user, based on their preferences and the k-means clusters.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travel recommendation engine uses the NLP component to understand the user's feedback on the travel recommendations and improve them over time.</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travel recommendation engine sends the travel recommendations to the user interface.</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user interface displays the travel recommendations to the user.</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224" name="Google Shape;224;p37"/>
          <p:cNvSpPr txBox="1"/>
          <p:nvPr>
            <p:ph type="body" idx="2"/>
          </p:nvPr>
        </p:nvSpPr>
        <p:spPr>
          <a:xfrm>
            <a:off x="4328175" y="1152475"/>
            <a:ext cx="4747500" cy="2960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225" name="Google Shape;225;p37"/>
          <p:cNvPicPr preferRelativeResize="0"/>
          <p:nvPr/>
        </p:nvPicPr>
        <p:blipFill>
          <a:blip r:embed="rId1"/>
          <a:stretch>
            <a:fillRect/>
          </a:stretch>
        </p:blipFill>
        <p:spPr>
          <a:xfrm>
            <a:off x="4328175" y="1152575"/>
            <a:ext cx="4747374" cy="2960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993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panose="020B0604020202020204"/>
              <a:buNone/>
            </a:pPr>
            <a:r>
              <a:rPr lang="en-GB" sz="3520" b="1" u="sng">
                <a:latin typeface="Times New Roman" panose="02020603050405020304"/>
                <a:ea typeface="Times New Roman" panose="02020603050405020304"/>
                <a:cs typeface="Times New Roman" panose="02020603050405020304"/>
                <a:sym typeface="Times New Roman" panose="02020603050405020304"/>
              </a:rPr>
              <a:t>COMPONENT DIAGRAM</a:t>
            </a: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990"/>
              <a:buFont typeface="Arial" panose="020B0604020202020204"/>
              <a:buNone/>
            </a:pP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SzPts val="990"/>
              <a:buNone/>
            </a:pPr>
            <a:endParaRPr sz="352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231" name="Google Shape;231;p38"/>
          <p:cNvSpPr txBox="1"/>
          <p:nvPr>
            <p:ph type="body" idx="1"/>
          </p:nvPr>
        </p:nvSpPr>
        <p:spPr>
          <a:xfrm>
            <a:off x="0" y="674775"/>
            <a:ext cx="4321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dk1"/>
                </a:solidFill>
                <a:latin typeface="Times New Roman" panose="02020603050405020304"/>
                <a:ea typeface="Times New Roman" panose="02020603050405020304"/>
                <a:cs typeface="Times New Roman" panose="02020603050405020304"/>
                <a:sym typeface="Times New Roman" panose="02020603050405020304"/>
              </a:rPr>
              <a:t>Component diagrams can be used to identify the different components that make up a system. Component diagrams can be used to understand the dependencies between components.</a:t>
            </a:r>
            <a:endParaRPr sz="11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0"/>
              </a:spcBef>
              <a:spcAft>
                <a:spcPts val="0"/>
              </a:spcAft>
              <a:buClr>
                <a:schemeClr val="dk1"/>
              </a:buClr>
              <a:buSzPts val="1100"/>
              <a:buFont typeface="Times New Roman" panose="02020603050405020304"/>
              <a:buAutoNum type="arabicPeriod"/>
            </a:pPr>
            <a:r>
              <a:rPr lang="en-GB" sz="1100" b="1">
                <a:solidFill>
                  <a:schemeClr val="dk1"/>
                </a:solidFill>
                <a:latin typeface="Times New Roman" panose="02020603050405020304"/>
                <a:ea typeface="Times New Roman" panose="02020603050405020304"/>
                <a:cs typeface="Times New Roman" panose="02020603050405020304"/>
                <a:sym typeface="Times New Roman" panose="02020603050405020304"/>
              </a:rPr>
              <a:t>Components: </a:t>
            </a:r>
            <a:endParaRPr sz="11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0"/>
              </a:spcBef>
              <a:spcAft>
                <a:spcPts val="0"/>
              </a:spcAft>
              <a:buClr>
                <a:schemeClr val="dk1"/>
              </a:buClr>
              <a:buSzPts val="1100"/>
              <a:buFont typeface="Times New Roman" panose="02020603050405020304"/>
              <a:buChar char="➢"/>
            </a:pPr>
            <a:r>
              <a:rPr lang="en-GB" sz="1100" b="1">
                <a:solidFill>
                  <a:schemeClr val="dk1"/>
                </a:solidFill>
                <a:latin typeface="Times New Roman" panose="02020603050405020304"/>
                <a:ea typeface="Times New Roman" panose="02020603050405020304"/>
                <a:cs typeface="Times New Roman" panose="02020603050405020304"/>
                <a:sym typeface="Times New Roman" panose="02020603050405020304"/>
              </a:rPr>
              <a:t>User:</a:t>
            </a:r>
            <a:r>
              <a:rPr lang="en-GB" sz="1100">
                <a:solidFill>
                  <a:schemeClr val="dk1"/>
                </a:solidFill>
                <a:latin typeface="Times New Roman" panose="02020603050405020304"/>
                <a:ea typeface="Times New Roman" panose="02020603050405020304"/>
                <a:cs typeface="Times New Roman" panose="02020603050405020304"/>
                <a:sym typeface="Times New Roman" panose="02020603050405020304"/>
              </a:rPr>
              <a:t> It is responsible for providing the user with an interface to interact with the system and providing the information about the user's travel preferences.</a:t>
            </a:r>
            <a:endParaRPr sz="11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0"/>
              </a:spcBef>
              <a:spcAft>
                <a:spcPts val="0"/>
              </a:spcAft>
              <a:buClr>
                <a:schemeClr val="dk1"/>
              </a:buClr>
              <a:buSzPts val="1100"/>
              <a:buFont typeface="Times New Roman" panose="02020603050405020304"/>
              <a:buChar char="➢"/>
            </a:pPr>
            <a:r>
              <a:rPr lang="en-GB" sz="1100" b="1">
                <a:solidFill>
                  <a:schemeClr val="dk1"/>
                </a:solidFill>
                <a:latin typeface="Times New Roman" panose="02020603050405020304"/>
                <a:ea typeface="Times New Roman" panose="02020603050405020304"/>
                <a:cs typeface="Times New Roman" panose="02020603050405020304"/>
                <a:sym typeface="Times New Roman" panose="02020603050405020304"/>
              </a:rPr>
              <a:t>Developer:</a:t>
            </a:r>
            <a:r>
              <a:rPr lang="en-GB" sz="1100">
                <a:solidFill>
                  <a:schemeClr val="dk1"/>
                </a:solidFill>
                <a:latin typeface="Times New Roman" panose="02020603050405020304"/>
                <a:ea typeface="Times New Roman" panose="02020603050405020304"/>
                <a:cs typeface="Times New Roman" panose="02020603050405020304"/>
                <a:sym typeface="Times New Roman" panose="02020603050405020304"/>
              </a:rPr>
              <a:t>  It is responsible for developing and maintaining the system, including the recommendation engine. </a:t>
            </a:r>
            <a:endParaRPr sz="11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0"/>
              </a:spcBef>
              <a:spcAft>
                <a:spcPts val="0"/>
              </a:spcAft>
              <a:buClr>
                <a:schemeClr val="dk1"/>
              </a:buClr>
              <a:buSzPts val="1100"/>
              <a:buFont typeface="Times New Roman" panose="02020603050405020304"/>
              <a:buChar char="➢"/>
            </a:pPr>
            <a:r>
              <a:rPr lang="en-GB" sz="1100" b="1">
                <a:solidFill>
                  <a:schemeClr val="dk1"/>
                </a:solidFill>
                <a:latin typeface="Times New Roman" panose="02020603050405020304"/>
                <a:ea typeface="Times New Roman" panose="02020603050405020304"/>
                <a:cs typeface="Times New Roman" panose="02020603050405020304"/>
                <a:sym typeface="Times New Roman" panose="02020603050405020304"/>
              </a:rPr>
              <a:t>Recommendation Engine:</a:t>
            </a:r>
            <a:r>
              <a:rPr lang="en-GB" sz="1100">
                <a:solidFill>
                  <a:schemeClr val="dk1"/>
                </a:solidFill>
                <a:latin typeface="Times New Roman" panose="02020603050405020304"/>
                <a:ea typeface="Times New Roman" panose="02020603050405020304"/>
                <a:cs typeface="Times New Roman" panose="02020603050405020304"/>
                <a:sym typeface="Times New Roman" panose="02020603050405020304"/>
              </a:rPr>
              <a:t>  It is responsible for generating personalized recommendations for users based on their travel preferences. </a:t>
            </a:r>
            <a:endParaRPr sz="11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0"/>
              </a:spcBef>
              <a:spcAft>
                <a:spcPts val="0"/>
              </a:spcAft>
              <a:buClr>
                <a:schemeClr val="dk1"/>
              </a:buClr>
              <a:buSzPts val="1100"/>
              <a:buFont typeface="Times New Roman" panose="02020603050405020304"/>
              <a:buAutoNum type="arabicPeriod"/>
            </a:pPr>
            <a:r>
              <a:rPr lang="en-GB" sz="1100" b="1">
                <a:solidFill>
                  <a:schemeClr val="dk1"/>
                </a:solidFill>
                <a:latin typeface="Times New Roman" panose="02020603050405020304"/>
                <a:ea typeface="Times New Roman" panose="02020603050405020304"/>
                <a:cs typeface="Times New Roman" panose="02020603050405020304"/>
                <a:sym typeface="Times New Roman" panose="02020603050405020304"/>
              </a:rPr>
              <a:t>Dependencies:</a:t>
            </a:r>
            <a:endParaRPr sz="11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0"/>
              </a:spcBef>
              <a:spcAft>
                <a:spcPts val="0"/>
              </a:spcAft>
              <a:buClr>
                <a:schemeClr val="dk1"/>
              </a:buClr>
              <a:buSzPts val="1100"/>
              <a:buFont typeface="Times New Roman" panose="02020603050405020304"/>
              <a:buChar char="➢"/>
            </a:pPr>
            <a:r>
              <a:rPr lang="en-GB" sz="1100" b="1">
                <a:solidFill>
                  <a:schemeClr val="dk1"/>
                </a:solidFill>
                <a:latin typeface="Times New Roman" panose="02020603050405020304"/>
                <a:ea typeface="Times New Roman" panose="02020603050405020304"/>
                <a:cs typeface="Times New Roman" panose="02020603050405020304"/>
                <a:sym typeface="Times New Roman" panose="02020603050405020304"/>
              </a:rPr>
              <a:t>The User component </a:t>
            </a:r>
            <a:r>
              <a:rPr lang="en-GB" sz="1100">
                <a:solidFill>
                  <a:schemeClr val="dk1"/>
                </a:solidFill>
                <a:latin typeface="Times New Roman" panose="02020603050405020304"/>
                <a:ea typeface="Times New Roman" panose="02020603050405020304"/>
                <a:cs typeface="Times New Roman" panose="02020603050405020304"/>
                <a:sym typeface="Times New Roman" panose="02020603050405020304"/>
              </a:rPr>
              <a:t>depends on the Recommendation Engine to generate personalized recommendations.</a:t>
            </a:r>
            <a:endParaRPr sz="11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0"/>
              </a:spcBef>
              <a:spcAft>
                <a:spcPts val="0"/>
              </a:spcAft>
              <a:buClr>
                <a:schemeClr val="dk1"/>
              </a:buClr>
              <a:buSzPts val="1100"/>
              <a:buFont typeface="Times New Roman" panose="02020603050405020304"/>
              <a:buChar char="➢"/>
            </a:pPr>
            <a:r>
              <a:rPr lang="en-GB" sz="1100" b="1">
                <a:solidFill>
                  <a:schemeClr val="dk1"/>
                </a:solidFill>
                <a:latin typeface="Times New Roman" panose="02020603050405020304"/>
                <a:ea typeface="Times New Roman" panose="02020603050405020304"/>
                <a:cs typeface="Times New Roman" panose="02020603050405020304"/>
                <a:sym typeface="Times New Roman" panose="02020603050405020304"/>
              </a:rPr>
              <a:t>The Developer component </a:t>
            </a:r>
            <a:r>
              <a:rPr lang="en-GB" sz="1100">
                <a:solidFill>
                  <a:schemeClr val="dk1"/>
                </a:solidFill>
                <a:latin typeface="Times New Roman" panose="02020603050405020304"/>
                <a:ea typeface="Times New Roman" panose="02020603050405020304"/>
                <a:cs typeface="Times New Roman" panose="02020603050405020304"/>
                <a:sym typeface="Times New Roman" panose="02020603050405020304"/>
              </a:rPr>
              <a:t>depends on the User component to get feedback on the system and to identify new features and updates.</a:t>
            </a:r>
            <a:endParaRPr sz="11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0"/>
              </a:spcBef>
              <a:spcAft>
                <a:spcPts val="0"/>
              </a:spcAft>
              <a:buClr>
                <a:schemeClr val="dk1"/>
              </a:buClr>
              <a:buSzPts val="1100"/>
              <a:buFont typeface="Times New Roman" panose="02020603050405020304"/>
              <a:buChar char="➢"/>
            </a:pPr>
            <a:r>
              <a:rPr lang="en-GB" sz="1100" b="1">
                <a:solidFill>
                  <a:schemeClr val="dk1"/>
                </a:solidFill>
                <a:latin typeface="Times New Roman" panose="02020603050405020304"/>
                <a:ea typeface="Times New Roman" panose="02020603050405020304"/>
                <a:cs typeface="Times New Roman" panose="02020603050405020304"/>
                <a:sym typeface="Times New Roman" panose="02020603050405020304"/>
              </a:rPr>
              <a:t>The Recommendation Engine component </a:t>
            </a:r>
            <a:r>
              <a:rPr lang="en-GB" sz="1100">
                <a:solidFill>
                  <a:schemeClr val="dk1"/>
                </a:solidFill>
                <a:latin typeface="Times New Roman" panose="02020603050405020304"/>
                <a:ea typeface="Times New Roman" panose="02020603050405020304"/>
                <a:cs typeface="Times New Roman" panose="02020603050405020304"/>
                <a:sym typeface="Times New Roman" panose="02020603050405020304"/>
              </a:rPr>
              <a:t>depends on the Developer component to maintain the system and to provide new features and updates.</a:t>
            </a:r>
            <a:endParaRPr sz="11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11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2" name="Google Shape;232;p38"/>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233" name="Google Shape;233;p38"/>
          <p:cNvPicPr preferRelativeResize="0"/>
          <p:nvPr/>
        </p:nvPicPr>
        <p:blipFill rotWithShape="1">
          <a:blip r:embed="rId1"/>
          <a:srcRect l="-2150" r="2149"/>
          <a:stretch>
            <a:fillRect/>
          </a:stretch>
        </p:blipFill>
        <p:spPr>
          <a:xfrm>
            <a:off x="4321500" y="572700"/>
            <a:ext cx="4751724" cy="4318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37" name="Shape 237"/>
        <p:cNvGrpSpPr/>
        <p:nvPr/>
      </p:nvGrpSpPr>
      <p:grpSpPr>
        <a:xfrm>
          <a:off x="0" y="0"/>
          <a:ext cx="0" cy="0"/>
          <a:chOff x="0" y="0"/>
          <a:chExt cx="0" cy="0"/>
        </a:xfrm>
      </p:grpSpPr>
      <p:sp>
        <p:nvSpPr>
          <p:cNvPr id="238" name="Google Shape;238;p39"/>
          <p:cNvSpPr txBox="1"/>
          <p:nvPr>
            <p:ph type="title"/>
          </p:nvPr>
        </p:nvSpPr>
        <p:spPr>
          <a:xfrm>
            <a:off x="75750" y="-504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9000"/>
              <a:buFont typeface="Arial" panose="020B0604020202020204"/>
              <a:buNone/>
            </a:pPr>
            <a:r>
              <a:rPr lang="en-GB" sz="3800" b="1" u="sng">
                <a:latin typeface="Times New Roman" panose="02020603050405020304"/>
                <a:ea typeface="Times New Roman" panose="02020603050405020304"/>
                <a:cs typeface="Times New Roman" panose="02020603050405020304"/>
                <a:sym typeface="Times New Roman" panose="02020603050405020304"/>
              </a:rPr>
              <a:t>MODULES DESCRIPTION</a:t>
            </a:r>
            <a:endParaRPr sz="380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ct val="39000"/>
              <a:buFont typeface="Arial" panose="020B0604020202020204"/>
              <a:buNone/>
            </a:pPr>
            <a:endParaRPr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p>
        </p:txBody>
      </p:sp>
      <p:sp>
        <p:nvSpPr>
          <p:cNvPr id="239" name="Google Shape;239;p39"/>
          <p:cNvSpPr txBox="1"/>
          <p:nvPr>
            <p:ph type="body" idx="1"/>
          </p:nvPr>
        </p:nvSpPr>
        <p:spPr>
          <a:xfrm>
            <a:off x="75750" y="633425"/>
            <a:ext cx="8964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1600">
                <a:solidFill>
                  <a:srgbClr val="0E101A"/>
                </a:solidFill>
                <a:latin typeface="Times New Roman" panose="02020603050405020304"/>
                <a:ea typeface="Times New Roman" panose="02020603050405020304"/>
                <a:cs typeface="Times New Roman" panose="02020603050405020304"/>
                <a:sym typeface="Times New Roman" panose="02020603050405020304"/>
              </a:rPr>
              <a:t>In the design and development of a sophisticated travel recommendation system, several key modules are integrated to provide users with personalized and engaging travel suggestions. These modules work in tandem to process user inputs, organize destination data, and fine-tune recommendations. The modules we used in the system are: </a:t>
            </a:r>
            <a:endParaRPr sz="16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Data Collection</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Data Preprocessing</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User Profiling</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Exploratory Data Analysis</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K-Means Approach</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Deep learning models</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Evaluation and Testing</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Final Recommendation</a:t>
            </a:r>
            <a:endParaRPr sz="1600" b="1">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Clr>
                <a:schemeClr val="dk1"/>
              </a:buClr>
              <a:buSzPts val="1100"/>
              <a:buFont typeface="Arial" panose="020B0604020202020204"/>
              <a:buNone/>
            </a:pPr>
            <a:r>
              <a:rPr lang="en-GB" sz="1600">
                <a:solidFill>
                  <a:srgbClr val="0E101A"/>
                </a:solidFill>
                <a:latin typeface="Times New Roman" panose="02020603050405020304"/>
                <a:ea typeface="Times New Roman" panose="02020603050405020304"/>
                <a:cs typeface="Times New Roman" panose="02020603050405020304"/>
                <a:sym typeface="Times New Roman" panose="02020603050405020304"/>
              </a:rPr>
              <a:t>Let's delve into the specific functionalities and roles of each module to better understand their contributions to the system.</a:t>
            </a:r>
            <a:endParaRPr sz="16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16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68" name="Shape 68"/>
        <p:cNvGrpSpPr/>
        <p:nvPr/>
      </p:nvGrpSpPr>
      <p:grpSpPr>
        <a:xfrm>
          <a:off x="0" y="0"/>
          <a:ext cx="0" cy="0"/>
          <a:chOff x="0" y="0"/>
          <a:chExt cx="0" cy="0"/>
        </a:xfrm>
      </p:grpSpPr>
      <p:sp>
        <p:nvSpPr>
          <p:cNvPr id="69" name="Google Shape;69;p15"/>
          <p:cNvSpPr txBox="1"/>
          <p:nvPr>
            <p:ph type="title" idx="4294967295"/>
          </p:nvPr>
        </p:nvSpPr>
        <p:spPr>
          <a:xfrm>
            <a:off x="272450" y="-74225"/>
            <a:ext cx="8071500" cy="7053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panose="02050604050505020204"/>
              <a:buNone/>
            </a:pPr>
            <a:r>
              <a:rPr lang="en-GB"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ABSTRACT</a:t>
            </a:r>
            <a:endParaRPr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0" name="Google Shape;70;p15"/>
          <p:cNvSpPr txBox="1"/>
          <p:nvPr>
            <p:ph type="body" idx="4294967295"/>
          </p:nvPr>
        </p:nvSpPr>
        <p:spPr>
          <a:xfrm>
            <a:off x="124900" y="865975"/>
            <a:ext cx="8880900" cy="3925800"/>
          </a:xfrm>
          <a:prstGeom prst="rect">
            <a:avLst/>
          </a:prstGeom>
          <a:noFill/>
          <a:ln>
            <a:noFill/>
          </a:ln>
        </p:spPr>
        <p:txBody>
          <a:bodyPr spcFirstLastPara="1" wrap="square" lIns="0" tIns="34275" rIns="0" bIns="34275" anchor="t" anchorCtr="0">
            <a:noAutofit/>
          </a:bodyPr>
          <a:lstStyle/>
          <a:p>
            <a:pPr marL="0" lvl="0" indent="457200" algn="just" rtl="0">
              <a:lnSpc>
                <a:spcPct val="115000"/>
              </a:lnSpc>
              <a:spcBef>
                <a:spcPts val="1200"/>
              </a:spcBef>
              <a:spcAft>
                <a:spcPts val="0"/>
              </a:spcAft>
              <a:buNone/>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The </a:t>
            </a: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Wandergram project aims to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develop an innovative travel information and planning website that</a:t>
            </a: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 provides users with personalised recommendations and resources for seamless travel experiences</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By leveraging advanced location-based services and interactive features, Wandergram offers an extensive collection of destination information, travel guides, points of interest, and nearby cafes, restaurants, and hangout spots. </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457200" algn="just" rtl="0">
              <a:lnSpc>
                <a:spcPct val="115000"/>
              </a:lnSpc>
              <a:spcBef>
                <a:spcPts val="1200"/>
              </a:spcBef>
              <a:spcAft>
                <a:spcPts val="0"/>
              </a:spcAft>
              <a:buNone/>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To begin with, we're using </a:t>
            </a: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R</a:t>
            </a: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estricted Boltzmann machines (RBMs)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to better understand and promote attractions while taking user preferences and behaviour into account. We also use </a:t>
            </a: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distributed collaborative filtering, (K-means)</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for restaurant recommendations,  suggest accommodations and provide a comprehensive restaurant recommendation system, respectively.</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457200" algn="just" rtl="0">
              <a:lnSpc>
                <a:spcPct val="115000"/>
              </a:lnSpc>
              <a:spcBef>
                <a:spcPts val="1200"/>
              </a:spcBef>
              <a:spcAft>
                <a:spcPts val="0"/>
              </a:spcAft>
              <a:buNone/>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We have </a:t>
            </a: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incorporated a chatbot</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that serves as a virtual travel assistant for the Wandergram project. Wandergram emerges as a pioneering companion, revolutionising the way we plan and savour our journeys and ensuring that each trip is a masterpiece of personalised exploration and discovery.</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just" rtl="0">
              <a:lnSpc>
                <a:spcPct val="110000"/>
              </a:lnSpc>
              <a:spcBef>
                <a:spcPts val="1200"/>
              </a:spcBef>
              <a:spcAft>
                <a:spcPts val="0"/>
              </a:spcAft>
              <a:buNone/>
            </a:pP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43" name="Shape 243"/>
        <p:cNvGrpSpPr/>
        <p:nvPr/>
      </p:nvGrpSpPr>
      <p:grpSpPr>
        <a:xfrm>
          <a:off x="0" y="0"/>
          <a:ext cx="0" cy="0"/>
          <a:chOff x="0" y="0"/>
          <a:chExt cx="0" cy="0"/>
        </a:xfrm>
      </p:grpSpPr>
      <p:sp>
        <p:nvSpPr>
          <p:cNvPr id="244" name="Google Shape;244;p40"/>
          <p:cNvSpPr txBox="1"/>
          <p:nvPr>
            <p:ph type="title" idx="4294967295"/>
          </p:nvPr>
        </p:nvSpPr>
        <p:spPr>
          <a:xfrm>
            <a:off x="87575" y="-74075"/>
            <a:ext cx="8520600" cy="572700"/>
          </a:xfrm>
          <a:prstGeom prst="rect">
            <a:avLst/>
          </a:prstGeom>
        </p:spPr>
        <p:txBody>
          <a:bodyPr spcFirstLastPara="1" wrap="square" lIns="91425" tIns="91425" rIns="91425" bIns="91425" anchor="t" anchorCtr="0">
            <a:normAutofit fontScale="90000"/>
          </a:bodyPr>
          <a:lstStyle/>
          <a:p>
            <a:pPr marL="457200" lvl="0" indent="-320040" algn="l" rtl="0">
              <a:lnSpc>
                <a:spcPct val="115000"/>
              </a:lnSpc>
              <a:spcBef>
                <a:spcPts val="0"/>
              </a:spcBef>
              <a:spcAft>
                <a:spcPts val="0"/>
              </a:spcAft>
              <a:buClr>
                <a:schemeClr val="dk1"/>
              </a:buClr>
              <a:buSzPct val="100000"/>
              <a:buFont typeface="Times New Roman" panose="02020603050405020304"/>
              <a:buAutoNum type="arabicPeriod"/>
            </a:pPr>
            <a:r>
              <a:rPr lang="en-GB" sz="1600">
                <a:latin typeface="Times New Roman" panose="02020603050405020304"/>
                <a:ea typeface="Times New Roman" panose="02020603050405020304"/>
                <a:cs typeface="Times New Roman" panose="02020603050405020304"/>
                <a:sym typeface="Times New Roman" panose="02020603050405020304"/>
              </a:rPr>
              <a:t>Data Collection</a:t>
            </a:r>
            <a:endParaRPr sz="16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Clr>
                <a:schemeClr val="dk1"/>
              </a:buClr>
              <a:buSzPct val="61000"/>
              <a:buFont typeface="Arial" panose="020B0604020202020204"/>
              <a:buNone/>
            </a:pPr>
            <a:endParaRPr sz="1800">
              <a:solidFill>
                <a:schemeClr val="dk2"/>
              </a:solidFill>
            </a:endParaRPr>
          </a:p>
          <a:p>
            <a:pPr marL="0" lvl="0" indent="0" algn="l" rtl="0">
              <a:spcBef>
                <a:spcPts val="1200"/>
              </a:spcBef>
              <a:spcAft>
                <a:spcPts val="0"/>
              </a:spcAft>
              <a:buNone/>
            </a:pPr>
          </a:p>
        </p:txBody>
      </p:sp>
      <p:sp>
        <p:nvSpPr>
          <p:cNvPr id="245" name="Google Shape;245;p40"/>
          <p:cNvSpPr txBox="1"/>
          <p:nvPr/>
        </p:nvSpPr>
        <p:spPr>
          <a:xfrm>
            <a:off x="292688" y="2024825"/>
            <a:ext cx="2996400" cy="2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2.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Data Preprocessing</a:t>
            </a:r>
            <a:endPar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46" name="Google Shape;246;p40"/>
          <p:cNvPicPr preferRelativeResize="0"/>
          <p:nvPr/>
        </p:nvPicPr>
        <p:blipFill>
          <a:blip r:embed="rId1"/>
          <a:stretch>
            <a:fillRect/>
          </a:stretch>
        </p:blipFill>
        <p:spPr>
          <a:xfrm>
            <a:off x="204175" y="365225"/>
            <a:ext cx="3173426" cy="1541550"/>
          </a:xfrm>
          <a:prstGeom prst="rect">
            <a:avLst/>
          </a:prstGeom>
          <a:noFill/>
          <a:ln>
            <a:noFill/>
          </a:ln>
        </p:spPr>
      </p:pic>
      <p:pic>
        <p:nvPicPr>
          <p:cNvPr id="247" name="Google Shape;247;p40"/>
          <p:cNvPicPr preferRelativeResize="0"/>
          <p:nvPr/>
        </p:nvPicPr>
        <p:blipFill>
          <a:blip r:embed="rId2"/>
          <a:stretch>
            <a:fillRect/>
          </a:stretch>
        </p:blipFill>
        <p:spPr>
          <a:xfrm>
            <a:off x="4583025" y="2320875"/>
            <a:ext cx="4131325" cy="2198550"/>
          </a:xfrm>
          <a:prstGeom prst="rect">
            <a:avLst/>
          </a:prstGeom>
          <a:noFill/>
          <a:ln>
            <a:noFill/>
          </a:ln>
        </p:spPr>
      </p:pic>
      <p:sp>
        <p:nvSpPr>
          <p:cNvPr id="248" name="Google Shape;248;p40"/>
          <p:cNvSpPr txBox="1"/>
          <p:nvPr/>
        </p:nvSpPr>
        <p:spPr>
          <a:xfrm>
            <a:off x="-3952000" y="3015700"/>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endParaRPr>
              <a:solidFill>
                <a:schemeClr val="dk1"/>
              </a:solidFill>
            </a:endParaRPr>
          </a:p>
        </p:txBody>
      </p:sp>
      <p:pic>
        <p:nvPicPr>
          <p:cNvPr id="249" name="Google Shape;249;p40"/>
          <p:cNvPicPr preferRelativeResize="0"/>
          <p:nvPr/>
        </p:nvPicPr>
        <p:blipFill rotWithShape="1">
          <a:blip r:embed="rId3"/>
          <a:srcRect r="31670"/>
          <a:stretch>
            <a:fillRect/>
          </a:stretch>
        </p:blipFill>
        <p:spPr>
          <a:xfrm>
            <a:off x="292700" y="2566475"/>
            <a:ext cx="3993251" cy="1707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53" name="Shape 253"/>
        <p:cNvGrpSpPr/>
        <p:nvPr/>
      </p:nvGrpSpPr>
      <p:grpSpPr>
        <a:xfrm>
          <a:off x="0" y="0"/>
          <a:ext cx="0" cy="0"/>
          <a:chOff x="0" y="0"/>
          <a:chExt cx="0" cy="0"/>
        </a:xfrm>
      </p:grpSpPr>
      <p:sp>
        <p:nvSpPr>
          <p:cNvPr id="254" name="Google Shape;254;p41"/>
          <p:cNvSpPr txBox="1"/>
          <p:nvPr>
            <p:ph type="title"/>
          </p:nvPr>
        </p:nvSpPr>
        <p:spPr>
          <a:xfrm>
            <a:off x="1465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9000"/>
              <a:buFont typeface="Arial" panose="020B0604020202020204"/>
              <a:buNone/>
            </a:pPr>
            <a:r>
              <a:rPr lang="en-GB" sz="3800" b="1" u="sng">
                <a:latin typeface="Times New Roman" panose="02020603050405020304"/>
                <a:ea typeface="Times New Roman" panose="02020603050405020304"/>
                <a:cs typeface="Times New Roman" panose="02020603050405020304"/>
                <a:sym typeface="Times New Roman" panose="02020603050405020304"/>
              </a:rPr>
              <a:t>MODULES DESCRIPTION</a:t>
            </a:r>
            <a:endParaRPr sz="380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255" name="Google Shape;255;p41"/>
          <p:cNvSpPr txBox="1"/>
          <p:nvPr>
            <p:ph type="body" idx="1"/>
          </p:nvPr>
        </p:nvSpPr>
        <p:spPr>
          <a:xfrm>
            <a:off x="0" y="657000"/>
            <a:ext cx="6940200" cy="44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The NLP (Natural Language Processing) Module- Data preprocessing </a:t>
            </a:r>
            <a:endParaRPr sz="1300" b="1">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NLP module of a travel recommendation system is responsible for extracting information from user reviews and other travel content, such as blog posts, articles, and social media posts. This information can then be used to better understand the user's preferences and to generate more personalized recommendations.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NLP module typically works in the following steps: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AutoNum type="arabicPeriod"/>
            </a:pP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Preprocessing:</a:t>
            </a: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 The NLP module first preprocesses the text by removing punctuation, special characters, and stop words. </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AutoNum type="arabicPeriod"/>
            </a:pP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Tokenization:</a:t>
            </a: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 The NLP module then tokenizes the text by splitting it into individual words or phrases.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Lemmatization: </a:t>
            </a: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Lemmatization in travel recommendation systems helps identify the root words of user preferences and travel experiences, which can be used to generate more personalized recommendations.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AutoNum type="arabicPeriod"/>
            </a:pP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Feature extraction:</a:t>
            </a: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 The NLP module then extracts features from the text. These features can be anything relevant to the travel domain, such as the user's travel interests, budget, and destination preferences.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AutoNum type="arabicPeriod"/>
            </a:pP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Recommendation generation:</a:t>
            </a: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 The NLP module can then use the extracted features results to generate personalized recommendations for the user.</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57" name="Google Shape;257;p41"/>
          <p:cNvPicPr preferRelativeResize="0"/>
          <p:nvPr/>
        </p:nvPicPr>
        <p:blipFill>
          <a:blip r:embed="rId1"/>
          <a:stretch>
            <a:fillRect/>
          </a:stretch>
        </p:blipFill>
        <p:spPr>
          <a:xfrm>
            <a:off x="6763350" y="0"/>
            <a:ext cx="2227301"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61" name="Shape 261"/>
        <p:cNvGrpSpPr/>
        <p:nvPr/>
      </p:nvGrpSpPr>
      <p:grpSpPr>
        <a:xfrm>
          <a:off x="0" y="0"/>
          <a:ext cx="0" cy="0"/>
          <a:chOff x="0" y="0"/>
          <a:chExt cx="0" cy="0"/>
        </a:xfrm>
      </p:grpSpPr>
      <p:sp>
        <p:nvSpPr>
          <p:cNvPr id="262" name="Google Shape;262;p42"/>
          <p:cNvSpPr txBox="1"/>
          <p:nvPr/>
        </p:nvSpPr>
        <p:spPr>
          <a:xfrm>
            <a:off x="192400" y="184400"/>
            <a:ext cx="2265000" cy="22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3.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User Profiling</a:t>
            </a:r>
            <a:endPar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63" name="Google Shape;263;p42"/>
          <p:cNvPicPr preferRelativeResize="0"/>
          <p:nvPr/>
        </p:nvPicPr>
        <p:blipFill rotWithShape="1">
          <a:blip r:embed="rId1"/>
          <a:srcRect b="12002"/>
          <a:stretch>
            <a:fillRect/>
          </a:stretch>
        </p:blipFill>
        <p:spPr>
          <a:xfrm>
            <a:off x="192400" y="652025"/>
            <a:ext cx="3362151" cy="2941725"/>
          </a:xfrm>
          <a:prstGeom prst="rect">
            <a:avLst/>
          </a:prstGeom>
          <a:noFill/>
          <a:ln>
            <a:noFill/>
          </a:ln>
        </p:spPr>
      </p:pic>
      <p:pic>
        <p:nvPicPr>
          <p:cNvPr id="2" name="Picture 1" descr="Screenshot 2023-10-31 082822"/>
          <p:cNvPicPr>
            <a:picLocks noChangeAspect="1"/>
          </p:cNvPicPr>
          <p:nvPr/>
        </p:nvPicPr>
        <p:blipFill>
          <a:blip r:embed="rId2"/>
          <a:stretch>
            <a:fillRect/>
          </a:stretch>
        </p:blipFill>
        <p:spPr>
          <a:xfrm>
            <a:off x="3780155" y="699770"/>
            <a:ext cx="5231765" cy="289369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68" name="Shape 268"/>
        <p:cNvGrpSpPr/>
        <p:nvPr/>
      </p:nvGrpSpPr>
      <p:grpSpPr>
        <a:xfrm>
          <a:off x="0" y="0"/>
          <a:ext cx="0" cy="0"/>
          <a:chOff x="0" y="0"/>
          <a:chExt cx="0" cy="0"/>
        </a:xfrm>
      </p:grpSpPr>
      <p:sp>
        <p:nvSpPr>
          <p:cNvPr id="269" name="Google Shape;269;p43"/>
          <p:cNvSpPr txBox="1"/>
          <p:nvPr/>
        </p:nvSpPr>
        <p:spPr>
          <a:xfrm>
            <a:off x="121625" y="149025"/>
            <a:ext cx="3421200" cy="20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rPr>
              <a:t>4. </a:t>
            </a:r>
            <a:r>
              <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rPr>
              <a:t>Exploratory Data Analysis</a:t>
            </a:r>
            <a:endPar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70" name="Google Shape;270;p43"/>
          <p:cNvSpPr txBox="1"/>
          <p:nvPr/>
        </p:nvSpPr>
        <p:spPr>
          <a:xfrm>
            <a:off x="121625" y="2673600"/>
            <a:ext cx="3102600" cy="22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rPr>
              <a:t>5. </a:t>
            </a:r>
            <a:r>
              <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rPr>
              <a:t>K-Means Approach</a:t>
            </a:r>
            <a:endPar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71" name="Google Shape;271;p43"/>
          <p:cNvSpPr txBox="1"/>
          <p:nvPr/>
        </p:nvSpPr>
        <p:spPr>
          <a:xfrm>
            <a:off x="5017375" y="149025"/>
            <a:ext cx="3197100" cy="35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p>
        </p:txBody>
      </p:sp>
      <p:pic>
        <p:nvPicPr>
          <p:cNvPr id="272" name="Google Shape;272;p43"/>
          <p:cNvPicPr preferRelativeResize="0"/>
          <p:nvPr/>
        </p:nvPicPr>
        <p:blipFill>
          <a:blip r:embed="rId1"/>
          <a:stretch>
            <a:fillRect/>
          </a:stretch>
        </p:blipFill>
        <p:spPr>
          <a:xfrm>
            <a:off x="121625" y="659438"/>
            <a:ext cx="4371975" cy="1905000"/>
          </a:xfrm>
          <a:prstGeom prst="rect">
            <a:avLst/>
          </a:prstGeom>
          <a:noFill/>
          <a:ln>
            <a:noFill/>
          </a:ln>
        </p:spPr>
      </p:pic>
      <p:pic>
        <p:nvPicPr>
          <p:cNvPr id="2" name="Picture 1" descr="Screenshot 2023-10-31 082650"/>
          <p:cNvPicPr>
            <a:picLocks noChangeAspect="1"/>
          </p:cNvPicPr>
          <p:nvPr/>
        </p:nvPicPr>
        <p:blipFill>
          <a:blip r:embed="rId2"/>
          <a:stretch>
            <a:fillRect/>
          </a:stretch>
        </p:blipFill>
        <p:spPr>
          <a:xfrm>
            <a:off x="169545" y="3076575"/>
            <a:ext cx="4390390" cy="187071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1111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9000"/>
              <a:buFont typeface="Arial" panose="020B0604020202020204"/>
              <a:buNone/>
            </a:pPr>
            <a:r>
              <a:rPr lang="en-GB" sz="3800" b="1" u="sng">
                <a:latin typeface="Times New Roman" panose="02020603050405020304"/>
                <a:ea typeface="Times New Roman" panose="02020603050405020304"/>
                <a:cs typeface="Times New Roman" panose="02020603050405020304"/>
                <a:sym typeface="Times New Roman" panose="02020603050405020304"/>
              </a:rPr>
              <a:t>MODULES DESCRIPTION</a:t>
            </a:r>
            <a:endParaRPr sz="380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279" name="Google Shape;279;p44"/>
          <p:cNvSpPr txBox="1"/>
          <p:nvPr>
            <p:ph type="body" idx="1"/>
          </p:nvPr>
        </p:nvSpPr>
        <p:spPr>
          <a:xfrm>
            <a:off x="111150" y="572700"/>
            <a:ext cx="4505100" cy="42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a:solidFill>
                  <a:srgbClr val="0E101A"/>
                </a:solidFill>
                <a:latin typeface="Times New Roman" panose="02020603050405020304"/>
                <a:ea typeface="Times New Roman" panose="02020603050405020304"/>
                <a:cs typeface="Times New Roman" panose="02020603050405020304"/>
                <a:sym typeface="Times New Roman" panose="02020603050405020304"/>
              </a:rPr>
              <a:t>The K-means Clustering Module</a:t>
            </a:r>
            <a:endParaRPr sz="1500" b="1">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200">
                <a:solidFill>
                  <a:srgbClr val="0E101A"/>
                </a:solidFill>
                <a:latin typeface="Times New Roman" panose="02020603050405020304"/>
                <a:ea typeface="Times New Roman" panose="02020603050405020304"/>
                <a:cs typeface="Times New Roman" panose="02020603050405020304"/>
                <a:sym typeface="Times New Roman" panose="02020603050405020304"/>
              </a:rPr>
              <a:t>K-Means Clustering is an unsupervised learning algorithm that is used to solve the clustering problems in machine learning or data science. It is an iterative algorithm that divides the unlabeled dataset into k different clusters in such a way that each dataset belongs only one group that has similar properties.</a:t>
            </a:r>
            <a:endParaRPr sz="12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200">
                <a:solidFill>
                  <a:srgbClr val="0E101A"/>
                </a:solidFill>
                <a:latin typeface="Times New Roman" panose="02020603050405020304"/>
                <a:ea typeface="Times New Roman" panose="02020603050405020304"/>
                <a:cs typeface="Times New Roman" panose="02020603050405020304"/>
                <a:sym typeface="Times New Roman" panose="02020603050405020304"/>
              </a:rPr>
              <a:t>The working of the K-Means algorithm is explained in the below steps:</a:t>
            </a:r>
            <a:endParaRPr sz="12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200" b="1">
                <a:solidFill>
                  <a:srgbClr val="0E101A"/>
                </a:solidFill>
                <a:latin typeface="Times New Roman" panose="02020603050405020304"/>
                <a:ea typeface="Times New Roman" panose="02020603050405020304"/>
                <a:cs typeface="Times New Roman" panose="02020603050405020304"/>
                <a:sym typeface="Times New Roman" panose="02020603050405020304"/>
              </a:rPr>
              <a:t>Step-1:</a:t>
            </a:r>
            <a:r>
              <a:rPr lang="en-GB" sz="1200">
                <a:solidFill>
                  <a:srgbClr val="0E101A"/>
                </a:solidFill>
                <a:latin typeface="Times New Roman" panose="02020603050405020304"/>
                <a:ea typeface="Times New Roman" panose="02020603050405020304"/>
                <a:cs typeface="Times New Roman" panose="02020603050405020304"/>
                <a:sym typeface="Times New Roman" panose="02020603050405020304"/>
              </a:rPr>
              <a:t> Select the number K to decide the number of clusters.</a:t>
            </a:r>
            <a:endParaRPr sz="12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200" b="1">
                <a:solidFill>
                  <a:srgbClr val="0E101A"/>
                </a:solidFill>
                <a:latin typeface="Times New Roman" panose="02020603050405020304"/>
                <a:ea typeface="Times New Roman" panose="02020603050405020304"/>
                <a:cs typeface="Times New Roman" panose="02020603050405020304"/>
                <a:sym typeface="Times New Roman" panose="02020603050405020304"/>
              </a:rPr>
              <a:t>Step-2:</a:t>
            </a:r>
            <a:r>
              <a:rPr lang="en-GB" sz="1200">
                <a:solidFill>
                  <a:srgbClr val="0E101A"/>
                </a:solidFill>
                <a:latin typeface="Times New Roman" panose="02020603050405020304"/>
                <a:ea typeface="Times New Roman" panose="02020603050405020304"/>
                <a:cs typeface="Times New Roman" panose="02020603050405020304"/>
                <a:sym typeface="Times New Roman" panose="02020603050405020304"/>
              </a:rPr>
              <a:t> Select random K points or centroids. (It can be other from the input dataset).</a:t>
            </a:r>
            <a:endParaRPr sz="12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200" b="1">
                <a:solidFill>
                  <a:srgbClr val="0E101A"/>
                </a:solidFill>
                <a:latin typeface="Times New Roman" panose="02020603050405020304"/>
                <a:ea typeface="Times New Roman" panose="02020603050405020304"/>
                <a:cs typeface="Times New Roman" panose="02020603050405020304"/>
                <a:sym typeface="Times New Roman" panose="02020603050405020304"/>
              </a:rPr>
              <a:t>Step-3:</a:t>
            </a:r>
            <a:r>
              <a:rPr lang="en-GB" sz="1200">
                <a:solidFill>
                  <a:srgbClr val="0E101A"/>
                </a:solidFill>
                <a:latin typeface="Times New Roman" panose="02020603050405020304"/>
                <a:ea typeface="Times New Roman" panose="02020603050405020304"/>
                <a:cs typeface="Times New Roman" panose="02020603050405020304"/>
                <a:sym typeface="Times New Roman" panose="02020603050405020304"/>
              </a:rPr>
              <a:t> Assign each data point to their closest centroid, which will form the predefined K clusters.</a:t>
            </a:r>
            <a:endParaRPr sz="12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200" b="1">
                <a:solidFill>
                  <a:srgbClr val="0E101A"/>
                </a:solidFill>
                <a:latin typeface="Times New Roman" panose="02020603050405020304"/>
                <a:ea typeface="Times New Roman" panose="02020603050405020304"/>
                <a:cs typeface="Times New Roman" panose="02020603050405020304"/>
                <a:sym typeface="Times New Roman" panose="02020603050405020304"/>
              </a:rPr>
              <a:t>Step-4:</a:t>
            </a:r>
            <a:r>
              <a:rPr lang="en-GB" sz="1200">
                <a:solidFill>
                  <a:srgbClr val="0E101A"/>
                </a:solidFill>
                <a:latin typeface="Times New Roman" panose="02020603050405020304"/>
                <a:ea typeface="Times New Roman" panose="02020603050405020304"/>
                <a:cs typeface="Times New Roman" panose="02020603050405020304"/>
                <a:sym typeface="Times New Roman" panose="02020603050405020304"/>
              </a:rPr>
              <a:t> Calculate the variance and place a new centroid of each cluster.</a:t>
            </a:r>
            <a:endParaRPr sz="12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200" b="1">
                <a:solidFill>
                  <a:srgbClr val="0E101A"/>
                </a:solidFill>
                <a:latin typeface="Times New Roman" panose="02020603050405020304"/>
                <a:ea typeface="Times New Roman" panose="02020603050405020304"/>
                <a:cs typeface="Times New Roman" panose="02020603050405020304"/>
                <a:sym typeface="Times New Roman" panose="02020603050405020304"/>
              </a:rPr>
              <a:t>Step-5:</a:t>
            </a:r>
            <a:r>
              <a:rPr lang="en-GB" sz="1200">
                <a:solidFill>
                  <a:srgbClr val="0E101A"/>
                </a:solidFill>
                <a:latin typeface="Times New Roman" panose="02020603050405020304"/>
                <a:ea typeface="Times New Roman" panose="02020603050405020304"/>
                <a:cs typeface="Times New Roman" panose="02020603050405020304"/>
                <a:sym typeface="Times New Roman" panose="02020603050405020304"/>
              </a:rPr>
              <a:t> Repeat the third steps, which means reassign each datapoint to the new closest centroid of each cluster.</a:t>
            </a:r>
            <a:endParaRPr sz="12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200" b="1">
                <a:solidFill>
                  <a:srgbClr val="0E101A"/>
                </a:solidFill>
                <a:latin typeface="Times New Roman" panose="02020603050405020304"/>
                <a:ea typeface="Times New Roman" panose="02020603050405020304"/>
                <a:cs typeface="Times New Roman" panose="02020603050405020304"/>
                <a:sym typeface="Times New Roman" panose="02020603050405020304"/>
              </a:rPr>
              <a:t>Step-6:</a:t>
            </a:r>
            <a:r>
              <a:rPr lang="en-GB" sz="1200">
                <a:solidFill>
                  <a:srgbClr val="0E101A"/>
                </a:solidFill>
                <a:latin typeface="Times New Roman" panose="02020603050405020304"/>
                <a:ea typeface="Times New Roman" panose="02020603050405020304"/>
                <a:cs typeface="Times New Roman" panose="02020603050405020304"/>
                <a:sym typeface="Times New Roman" panose="02020603050405020304"/>
              </a:rPr>
              <a:t> If any reassignment occurs, then go to step-4 else go to FINISH.</a:t>
            </a:r>
            <a:endParaRPr sz="12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200" b="1">
                <a:solidFill>
                  <a:srgbClr val="0E101A"/>
                </a:solidFill>
                <a:latin typeface="Times New Roman" panose="02020603050405020304"/>
                <a:ea typeface="Times New Roman" panose="02020603050405020304"/>
                <a:cs typeface="Times New Roman" panose="02020603050405020304"/>
                <a:sym typeface="Times New Roman" panose="02020603050405020304"/>
              </a:rPr>
              <a:t>Step-7</a:t>
            </a:r>
            <a:r>
              <a:rPr lang="en-GB" sz="1200">
                <a:solidFill>
                  <a:srgbClr val="0E101A"/>
                </a:solidFill>
                <a:latin typeface="Times New Roman" panose="02020603050405020304"/>
                <a:ea typeface="Times New Roman" panose="02020603050405020304"/>
                <a:cs typeface="Times New Roman" panose="02020603050405020304"/>
                <a:sym typeface="Times New Roman" panose="02020603050405020304"/>
              </a:rPr>
              <a:t>: The model is ready.</a:t>
            </a:r>
            <a:endParaRPr sz="12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80" name="Google Shape;280;p44"/>
          <p:cNvSpPr txBox="1"/>
          <p:nvPr>
            <p:ph type="body" idx="2"/>
          </p:nvPr>
        </p:nvSpPr>
        <p:spPr>
          <a:xfrm>
            <a:off x="4616250" y="657000"/>
            <a:ext cx="4435800" cy="4246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281" name="Google Shape;281;p44"/>
          <p:cNvPicPr preferRelativeResize="0"/>
          <p:nvPr/>
        </p:nvPicPr>
        <p:blipFill>
          <a:blip r:embed="rId1"/>
          <a:stretch>
            <a:fillRect/>
          </a:stretch>
        </p:blipFill>
        <p:spPr>
          <a:xfrm>
            <a:off x="4616250" y="633425"/>
            <a:ext cx="4435800" cy="3090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85" name="Shape 285"/>
        <p:cNvGrpSpPr/>
        <p:nvPr/>
      </p:nvGrpSpPr>
      <p:grpSpPr>
        <a:xfrm>
          <a:off x="0" y="0"/>
          <a:ext cx="0" cy="0"/>
          <a:chOff x="0" y="0"/>
          <a:chExt cx="0" cy="0"/>
        </a:xfrm>
      </p:grpSpPr>
      <p:sp>
        <p:nvSpPr>
          <p:cNvPr id="286" name="Google Shape;286;p45"/>
          <p:cNvSpPr txBox="1"/>
          <p:nvPr/>
        </p:nvSpPr>
        <p:spPr>
          <a:xfrm>
            <a:off x="0" y="0"/>
            <a:ext cx="39558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rPr>
              <a:t>6. Deep learning models-  RBM</a:t>
            </a:r>
            <a:endParaRPr>
              <a:solidFill>
                <a:schemeClr val="dk1"/>
              </a:solidFill>
            </a:endParaRPr>
          </a:p>
        </p:txBody>
      </p:sp>
      <p:pic>
        <p:nvPicPr>
          <p:cNvPr id="287" name="Google Shape;287;p45"/>
          <p:cNvPicPr preferRelativeResize="0"/>
          <p:nvPr/>
        </p:nvPicPr>
        <p:blipFill>
          <a:blip r:embed="rId1"/>
          <a:stretch>
            <a:fillRect/>
          </a:stretch>
        </p:blipFill>
        <p:spPr>
          <a:xfrm>
            <a:off x="152275" y="541475"/>
            <a:ext cx="4051100" cy="1813575"/>
          </a:xfrm>
          <a:prstGeom prst="rect">
            <a:avLst/>
          </a:prstGeom>
          <a:noFill/>
          <a:ln>
            <a:noFill/>
          </a:ln>
        </p:spPr>
      </p:pic>
      <p:pic>
        <p:nvPicPr>
          <p:cNvPr id="288" name="Google Shape;288;p45"/>
          <p:cNvPicPr preferRelativeResize="0"/>
          <p:nvPr/>
        </p:nvPicPr>
        <p:blipFill>
          <a:blip r:embed="rId2"/>
          <a:stretch>
            <a:fillRect/>
          </a:stretch>
        </p:blipFill>
        <p:spPr>
          <a:xfrm>
            <a:off x="4582025" y="686263"/>
            <a:ext cx="4110100" cy="1524000"/>
          </a:xfrm>
          <a:prstGeom prst="rect">
            <a:avLst/>
          </a:prstGeom>
          <a:noFill/>
          <a:ln>
            <a:noFill/>
          </a:ln>
        </p:spPr>
      </p:pic>
      <p:pic>
        <p:nvPicPr>
          <p:cNvPr id="289" name="Google Shape;289;p45"/>
          <p:cNvPicPr preferRelativeResize="0"/>
          <p:nvPr/>
        </p:nvPicPr>
        <p:blipFill>
          <a:blip r:embed="rId3"/>
          <a:stretch>
            <a:fillRect/>
          </a:stretch>
        </p:blipFill>
        <p:spPr>
          <a:xfrm>
            <a:off x="152275" y="2992100"/>
            <a:ext cx="3414075" cy="2029100"/>
          </a:xfrm>
          <a:prstGeom prst="rect">
            <a:avLst/>
          </a:prstGeom>
          <a:noFill/>
          <a:ln>
            <a:noFill/>
          </a:ln>
        </p:spPr>
      </p:pic>
      <p:sp>
        <p:nvSpPr>
          <p:cNvPr id="290" name="Google Shape;290;p45"/>
          <p:cNvSpPr txBox="1"/>
          <p:nvPr/>
        </p:nvSpPr>
        <p:spPr>
          <a:xfrm>
            <a:off x="152275" y="2442725"/>
            <a:ext cx="52071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rPr>
              <a:t>7. Evaluation and Testing </a:t>
            </a:r>
            <a:endParaRPr>
              <a:solidFill>
                <a:schemeClr val="dk1"/>
              </a:solidFill>
            </a:endParaRPr>
          </a:p>
        </p:txBody>
      </p:sp>
      <p:sp>
        <p:nvSpPr>
          <p:cNvPr id="291" name="Google Shape;291;p45"/>
          <p:cNvSpPr txBox="1"/>
          <p:nvPr/>
        </p:nvSpPr>
        <p:spPr>
          <a:xfrm>
            <a:off x="4356725" y="2340900"/>
            <a:ext cx="42351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endParaRPr>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95" name="Shape 295"/>
        <p:cNvGrpSpPr/>
        <p:nvPr/>
      </p:nvGrpSpPr>
      <p:grpSpPr>
        <a:xfrm>
          <a:off x="0" y="0"/>
          <a:ext cx="0" cy="0"/>
          <a:chOff x="0" y="0"/>
          <a:chExt cx="0" cy="0"/>
        </a:xfrm>
      </p:grpSpPr>
      <p:sp>
        <p:nvSpPr>
          <p:cNvPr id="296" name="Google Shape;296;p46"/>
          <p:cNvSpPr txBox="1"/>
          <p:nvPr>
            <p:ph type="title"/>
          </p:nvPr>
        </p:nvSpPr>
        <p:spPr>
          <a:xfrm>
            <a:off x="1583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9000"/>
              <a:buFont typeface="Arial" panose="020B0604020202020204"/>
              <a:buNone/>
            </a:pPr>
            <a:r>
              <a:rPr lang="en-GB" sz="3800" b="1" u="sng">
                <a:latin typeface="Times New Roman" panose="02020603050405020304"/>
                <a:ea typeface="Times New Roman" panose="02020603050405020304"/>
                <a:cs typeface="Times New Roman" panose="02020603050405020304"/>
                <a:sym typeface="Times New Roman" panose="02020603050405020304"/>
              </a:rPr>
              <a:t>MODULES DESCRIPTION</a:t>
            </a:r>
            <a:endParaRPr sz="380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297" name="Google Shape;297;p46"/>
          <p:cNvSpPr txBox="1"/>
          <p:nvPr>
            <p:ph type="body" idx="1"/>
          </p:nvPr>
        </p:nvSpPr>
        <p:spPr>
          <a:xfrm>
            <a:off x="75900" y="572700"/>
            <a:ext cx="630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rgbClr val="0E101A"/>
                </a:solidFill>
                <a:latin typeface="Times New Roman" panose="02020603050405020304"/>
                <a:ea typeface="Times New Roman" panose="02020603050405020304"/>
                <a:cs typeface="Times New Roman" panose="02020603050405020304"/>
                <a:sym typeface="Times New Roman" panose="02020603050405020304"/>
              </a:rPr>
              <a:t> RBM (Restricted Boltzmann Machine) Module. </a:t>
            </a:r>
            <a:endParaRPr sz="1800" b="1">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RBMs are a type of artificial neural network that is used for unsupervised learning. They are a type of generative model that is capable of learning a probability distribution over a set of input data. RBMs have two layers: a visible layer and a hidden layer. The visible layer represents the input data, while the hidden layer represents a set of features that are learned by the network.</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RBMs work in two phases: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Feed forward pass</a:t>
            </a: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 In this phase, the RBM takes the input data and uses the weights and biases between the visible and hidden layers to activate the hidden layer. This process identifies the positive and negative associations between the visible and hidden units.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Feed backward pass: </a:t>
            </a: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Since RBMs do not have an output layer, they reconstruct the input data using the activated hidden units. This process is called backtracking. The error between the reconstructed input and the actual input is then used to adjust the weights between the visible and hidden layers.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After these two phases are complete, the RBM has learned a pattern that is responsible for activating the hidden neurons. This pattern can then be used to generate new data or to recommend items to users.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1300">
              <a:solidFill>
                <a:srgbClr val="E3E3E3"/>
              </a:solidFill>
              <a:highlight>
                <a:srgbClr val="131314"/>
              </a:highlight>
              <a:latin typeface="Times New Roman" panose="02020603050405020304"/>
              <a:ea typeface="Times New Roman" panose="02020603050405020304"/>
              <a:cs typeface="Times New Roman" panose="02020603050405020304"/>
              <a:sym typeface="Times New Roman" panose="02020603050405020304"/>
            </a:endParaRPr>
          </a:p>
        </p:txBody>
      </p:sp>
      <p:pic>
        <p:nvPicPr>
          <p:cNvPr id="299" name="Google Shape;299;p46"/>
          <p:cNvPicPr preferRelativeResize="0"/>
          <p:nvPr/>
        </p:nvPicPr>
        <p:blipFill>
          <a:blip r:embed="rId1"/>
          <a:stretch>
            <a:fillRect/>
          </a:stretch>
        </p:blipFill>
        <p:spPr>
          <a:xfrm>
            <a:off x="6661785" y="572770"/>
            <a:ext cx="2434590" cy="3546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303" name="Shape 303"/>
        <p:cNvGrpSpPr/>
        <p:nvPr/>
      </p:nvGrpSpPr>
      <p:grpSpPr>
        <a:xfrm>
          <a:off x="0" y="0"/>
          <a:ext cx="0" cy="0"/>
          <a:chOff x="0" y="0"/>
          <a:chExt cx="0" cy="0"/>
        </a:xfrm>
      </p:grpSpPr>
      <p:sp>
        <p:nvSpPr>
          <p:cNvPr id="304" name="Google Shape;304;p47"/>
          <p:cNvSpPr txBox="1"/>
          <p:nvPr/>
        </p:nvSpPr>
        <p:spPr>
          <a:xfrm>
            <a:off x="0" y="129775"/>
            <a:ext cx="3000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rPr>
              <a:t>8. Final Recommendation </a:t>
            </a:r>
            <a:endParaRPr>
              <a:solidFill>
                <a:schemeClr val="dk1"/>
              </a:solidFill>
            </a:endParaRPr>
          </a:p>
        </p:txBody>
      </p:sp>
      <p:pic>
        <p:nvPicPr>
          <p:cNvPr id="305" name="Google Shape;305;p47"/>
          <p:cNvPicPr preferRelativeResize="0"/>
          <p:nvPr/>
        </p:nvPicPr>
        <p:blipFill>
          <a:blip r:embed="rId1"/>
          <a:stretch>
            <a:fillRect/>
          </a:stretch>
        </p:blipFill>
        <p:spPr>
          <a:xfrm>
            <a:off x="368750" y="591475"/>
            <a:ext cx="7833824" cy="3214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309" name="Shape 309"/>
        <p:cNvGrpSpPr/>
        <p:nvPr/>
      </p:nvGrpSpPr>
      <p:grpSpPr>
        <a:xfrm>
          <a:off x="0" y="0"/>
          <a:ext cx="0" cy="0"/>
          <a:chOff x="0" y="0"/>
          <a:chExt cx="0" cy="0"/>
        </a:xfrm>
      </p:grpSpPr>
      <p:sp>
        <p:nvSpPr>
          <p:cNvPr id="310" name="Google Shape;310;p48"/>
          <p:cNvSpPr txBox="1"/>
          <p:nvPr>
            <p:ph type="title"/>
          </p:nvPr>
        </p:nvSpPr>
        <p:spPr>
          <a:xfrm>
            <a:off x="1111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b="1" u="sng">
                <a:latin typeface="Times New Roman" panose="02020603050405020304"/>
                <a:ea typeface="Times New Roman" panose="02020603050405020304"/>
                <a:cs typeface="Times New Roman" panose="02020603050405020304"/>
                <a:sym typeface="Times New Roman" panose="02020603050405020304"/>
              </a:rPr>
              <a:t>RESULTS</a:t>
            </a:r>
            <a:endParaRPr sz="3500" b="1" u="sng">
              <a:latin typeface="Times New Roman" panose="02020603050405020304"/>
              <a:ea typeface="Times New Roman" panose="02020603050405020304"/>
              <a:cs typeface="Times New Roman" panose="02020603050405020304"/>
              <a:sym typeface="Times New Roman" panose="02020603050405020304"/>
            </a:endParaRPr>
          </a:p>
        </p:txBody>
      </p:sp>
      <p:pic>
        <p:nvPicPr>
          <p:cNvPr id="313" name="Google Shape;313;p48"/>
          <p:cNvPicPr preferRelativeResize="0"/>
          <p:nvPr/>
        </p:nvPicPr>
        <p:blipFill>
          <a:blip r:embed="rId1"/>
          <a:stretch>
            <a:fillRect/>
          </a:stretch>
        </p:blipFill>
        <p:spPr>
          <a:xfrm>
            <a:off x="1331530" y="2860155"/>
            <a:ext cx="3107375" cy="2144975"/>
          </a:xfrm>
          <a:prstGeom prst="rect">
            <a:avLst/>
          </a:prstGeom>
          <a:noFill/>
          <a:ln>
            <a:noFill/>
          </a:ln>
        </p:spPr>
      </p:pic>
      <p:pic>
        <p:nvPicPr>
          <p:cNvPr id="314" name="Google Shape;314;p48"/>
          <p:cNvPicPr preferRelativeResize="0"/>
          <p:nvPr/>
        </p:nvPicPr>
        <p:blipFill>
          <a:blip r:embed="rId2"/>
          <a:stretch>
            <a:fillRect/>
          </a:stretch>
        </p:blipFill>
        <p:spPr>
          <a:xfrm>
            <a:off x="0" y="639813"/>
            <a:ext cx="3389400" cy="2144975"/>
          </a:xfrm>
          <a:prstGeom prst="rect">
            <a:avLst/>
          </a:prstGeom>
          <a:noFill/>
          <a:ln>
            <a:noFill/>
          </a:ln>
        </p:spPr>
      </p:pic>
      <p:pic>
        <p:nvPicPr>
          <p:cNvPr id="315" name="Google Shape;315;p48"/>
          <p:cNvPicPr preferRelativeResize="0"/>
          <p:nvPr/>
        </p:nvPicPr>
        <p:blipFill>
          <a:blip r:embed="rId3"/>
          <a:stretch>
            <a:fillRect/>
          </a:stretch>
        </p:blipFill>
        <p:spPr>
          <a:xfrm>
            <a:off x="4932312" y="878415"/>
            <a:ext cx="4192650" cy="2669825"/>
          </a:xfrm>
          <a:prstGeom prst="rect">
            <a:avLst/>
          </a:prstGeom>
          <a:noFill/>
          <a:ln>
            <a:noFill/>
          </a:ln>
        </p:spPr>
      </p:pic>
      <p:sp>
        <p:nvSpPr>
          <p:cNvPr id="316" name="Google Shape;316;p48"/>
          <p:cNvSpPr txBox="1"/>
          <p:nvPr/>
        </p:nvSpPr>
        <p:spPr>
          <a:xfrm>
            <a:off x="3979250" y="998400"/>
            <a:ext cx="601800" cy="3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7" name="Google Shape;317;p48"/>
          <p:cNvSpPr txBox="1"/>
          <p:nvPr/>
        </p:nvSpPr>
        <p:spPr>
          <a:xfrm>
            <a:off x="3389400" y="878475"/>
            <a:ext cx="1474500" cy="2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Times New Roman" panose="02020603050405020304"/>
                <a:ea typeface="Times New Roman" panose="02020603050405020304"/>
                <a:cs typeface="Times New Roman" panose="02020603050405020304"/>
                <a:sym typeface="Times New Roman" panose="02020603050405020304"/>
              </a:rPr>
              <a:t>RBM RESULTS</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318" name="Google Shape;318;p48"/>
          <p:cNvSpPr txBox="1"/>
          <p:nvPr/>
        </p:nvSpPr>
        <p:spPr>
          <a:xfrm>
            <a:off x="369350" y="3440375"/>
            <a:ext cx="1521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Times New Roman" panose="02020603050405020304"/>
                <a:ea typeface="Times New Roman" panose="02020603050405020304"/>
                <a:cs typeface="Times New Roman" panose="02020603050405020304"/>
                <a:sym typeface="Times New Roman" panose="02020603050405020304"/>
              </a:rPr>
              <a:t>K-MEANS RESULTS</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319" name="Google Shape;319;p48"/>
          <p:cNvSpPr txBox="1"/>
          <p:nvPr/>
        </p:nvSpPr>
        <p:spPr>
          <a:xfrm>
            <a:off x="5831375" y="3724288"/>
            <a:ext cx="310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Times New Roman" panose="02020603050405020304"/>
                <a:ea typeface="Times New Roman" panose="02020603050405020304"/>
                <a:cs typeface="Times New Roman" panose="02020603050405020304"/>
                <a:sym typeface="Times New Roman" panose="02020603050405020304"/>
              </a:rPr>
              <a:t>COSINE SIMILARITY</a:t>
            </a:r>
            <a:endParaRPr b="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323" name="Shape 323"/>
        <p:cNvGrpSpPr/>
        <p:nvPr/>
      </p:nvGrpSpPr>
      <p:grpSpPr>
        <a:xfrm>
          <a:off x="0" y="0"/>
          <a:ext cx="0" cy="0"/>
          <a:chOff x="0" y="0"/>
          <a:chExt cx="0" cy="0"/>
        </a:xfrm>
      </p:grpSpPr>
      <p:sp>
        <p:nvSpPr>
          <p:cNvPr id="324" name="Google Shape;324;p49"/>
          <p:cNvSpPr txBox="1"/>
          <p:nvPr>
            <p:ph type="title"/>
          </p:nvPr>
        </p:nvSpPr>
        <p:spPr>
          <a:xfrm>
            <a:off x="6397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b="1" u="sng">
                <a:latin typeface="Times New Roman" panose="02020603050405020304"/>
                <a:ea typeface="Times New Roman" panose="02020603050405020304"/>
                <a:cs typeface="Times New Roman" panose="02020603050405020304"/>
                <a:sym typeface="Times New Roman" panose="02020603050405020304"/>
              </a:rPr>
              <a:t>OUTPUT</a:t>
            </a:r>
            <a:endParaRPr sz="350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325" name="Google Shape;325;p49"/>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326" name="Google Shape;326;p49"/>
          <p:cNvPicPr preferRelativeResize="0"/>
          <p:nvPr/>
        </p:nvPicPr>
        <p:blipFill>
          <a:blip r:embed="rId1"/>
          <a:stretch>
            <a:fillRect/>
          </a:stretch>
        </p:blipFill>
        <p:spPr>
          <a:xfrm>
            <a:off x="63975" y="672200"/>
            <a:ext cx="4587699" cy="2304362"/>
          </a:xfrm>
          <a:prstGeom prst="rect">
            <a:avLst/>
          </a:prstGeom>
          <a:noFill/>
          <a:ln>
            <a:noFill/>
          </a:ln>
        </p:spPr>
      </p:pic>
      <p:pic>
        <p:nvPicPr>
          <p:cNvPr id="327" name="Google Shape;327;p49"/>
          <p:cNvPicPr preferRelativeResize="0"/>
          <p:nvPr/>
        </p:nvPicPr>
        <p:blipFill>
          <a:blip r:embed="rId2"/>
          <a:stretch>
            <a:fillRect/>
          </a:stretch>
        </p:blipFill>
        <p:spPr>
          <a:xfrm>
            <a:off x="4728050" y="368350"/>
            <a:ext cx="4294202" cy="2608203"/>
          </a:xfrm>
          <a:prstGeom prst="rect">
            <a:avLst/>
          </a:prstGeom>
          <a:noFill/>
          <a:ln>
            <a:noFill/>
          </a:ln>
        </p:spPr>
      </p:pic>
      <p:pic>
        <p:nvPicPr>
          <p:cNvPr id="328" name="Google Shape;328;p49"/>
          <p:cNvPicPr preferRelativeResize="0"/>
          <p:nvPr/>
        </p:nvPicPr>
        <p:blipFill>
          <a:blip r:embed="rId3"/>
          <a:stretch>
            <a:fillRect/>
          </a:stretch>
        </p:blipFill>
        <p:spPr>
          <a:xfrm>
            <a:off x="1616513" y="3076050"/>
            <a:ext cx="5415525" cy="1977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4970" y="267335"/>
            <a:ext cx="6080125" cy="629920"/>
          </a:xfrm>
          <a:prstGeom prst="rect">
            <a:avLst/>
          </a:prstGeom>
          <a:noFill/>
        </p:spPr>
        <p:txBody>
          <a:bodyPr wrap="square" rtlCol="0" anchor="t">
            <a:spAutoFit/>
          </a:bodyPr>
          <a:p>
            <a:r>
              <a:rPr lang="en-US" sz="3500" b="1" u="sng">
                <a:latin typeface="Times New Roman" panose="02020603050405020304" charset="0"/>
                <a:cs typeface="Times New Roman" panose="02020603050405020304" charset="0"/>
              </a:rPr>
              <a:t>EXISTING SYSTEM</a:t>
            </a:r>
            <a:endParaRPr lang="en-US" sz="3500" b="1" u="sng">
              <a:latin typeface="Times New Roman" panose="02020603050405020304" charset="0"/>
              <a:cs typeface="Times New Roman" panose="02020603050405020304" charset="0"/>
            </a:endParaRPr>
          </a:p>
        </p:txBody>
      </p:sp>
      <p:sp>
        <p:nvSpPr>
          <p:cNvPr id="3" name="Text Box 2"/>
          <p:cNvSpPr txBox="1"/>
          <p:nvPr/>
        </p:nvSpPr>
        <p:spPr>
          <a:xfrm>
            <a:off x="107315" y="1048385"/>
            <a:ext cx="9001125" cy="3046095"/>
          </a:xfrm>
          <a:prstGeom prst="rect">
            <a:avLst/>
          </a:prstGeom>
          <a:noFill/>
        </p:spPr>
        <p:txBody>
          <a:bodyPr wrap="square" rtlCol="0">
            <a:spAutoFit/>
          </a:bodyPr>
          <a:p>
            <a:pPr>
              <a:lnSpc>
                <a:spcPct val="200000"/>
              </a:lnSpc>
            </a:pPr>
            <a:r>
              <a:rPr lang="en-US" sz="1600"/>
              <a:t>The existing travel information platforms often focus solely on booking services, overlooking the need for personalized recommendations. These traditional approaches lack comprehensive destination information and interactive features, limiting users' ability to explore travel options beyond booking. As a result, travelers face </a:t>
            </a:r>
            <a:r>
              <a:rPr lang="en-US" sz="1600">
                <a:latin typeface="Times New Roman" panose="02020603050405020304" charset="0"/>
                <a:cs typeface="Times New Roman" panose="02020603050405020304" charset="0"/>
              </a:rPr>
              <a:t>challenges </a:t>
            </a:r>
            <a:r>
              <a:rPr lang="en-US" sz="1600"/>
              <a:t>in discovering suitable cafes, restaurants, and hangout spots during their trips, affecting their overall travel experiences. The existing system uses a decision tree algorithm.</a:t>
            </a:r>
            <a:endParaRPr lang="en-US" sz="16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332" name="Shape 332"/>
        <p:cNvGrpSpPr/>
        <p:nvPr/>
      </p:nvGrpSpPr>
      <p:grpSpPr>
        <a:xfrm>
          <a:off x="0" y="0"/>
          <a:ext cx="0" cy="0"/>
          <a:chOff x="0" y="0"/>
          <a:chExt cx="0" cy="0"/>
        </a:xfrm>
      </p:grpSpPr>
      <p:sp>
        <p:nvSpPr>
          <p:cNvPr id="333" name="Google Shape;333;p50"/>
          <p:cNvSpPr txBox="1"/>
          <p:nvPr>
            <p:ph type="title"/>
          </p:nvPr>
        </p:nvSpPr>
        <p:spPr>
          <a:xfrm>
            <a:off x="1111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b="1" u="sng">
                <a:latin typeface="Times New Roman" panose="02020603050405020304"/>
                <a:ea typeface="Times New Roman" panose="02020603050405020304"/>
                <a:cs typeface="Times New Roman" panose="02020603050405020304"/>
                <a:sym typeface="Times New Roman" panose="02020603050405020304"/>
              </a:rPr>
              <a:t>OUTPUT</a:t>
            </a:r>
            <a:endParaRPr sz="350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334" name="Google Shape;334;p50"/>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sp>
        <p:nvSpPr>
          <p:cNvPr id="335" name="Google Shape;335;p50"/>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336" name="Google Shape;336;p50"/>
          <p:cNvPicPr preferRelativeResize="0"/>
          <p:nvPr/>
        </p:nvPicPr>
        <p:blipFill rotWithShape="1">
          <a:blip r:embed="rId1"/>
          <a:srcRect t="-3371" b="-2314"/>
          <a:stretch>
            <a:fillRect/>
          </a:stretch>
        </p:blipFill>
        <p:spPr>
          <a:xfrm>
            <a:off x="111150" y="912875"/>
            <a:ext cx="4575901" cy="3416401"/>
          </a:xfrm>
          <a:prstGeom prst="rect">
            <a:avLst/>
          </a:prstGeom>
          <a:noFill/>
          <a:ln>
            <a:noFill/>
          </a:ln>
        </p:spPr>
      </p:pic>
      <p:pic>
        <p:nvPicPr>
          <p:cNvPr id="337" name="Google Shape;337;p50"/>
          <p:cNvPicPr preferRelativeResize="0"/>
          <p:nvPr/>
        </p:nvPicPr>
        <p:blipFill>
          <a:blip r:embed="rId2"/>
          <a:stretch>
            <a:fillRect/>
          </a:stretch>
        </p:blipFill>
        <p:spPr>
          <a:xfrm>
            <a:off x="4832400" y="105575"/>
            <a:ext cx="3808099" cy="2060750"/>
          </a:xfrm>
          <a:prstGeom prst="rect">
            <a:avLst/>
          </a:prstGeom>
          <a:noFill/>
          <a:ln>
            <a:noFill/>
          </a:ln>
        </p:spPr>
      </p:pic>
      <p:pic>
        <p:nvPicPr>
          <p:cNvPr id="338" name="Google Shape;338;p50"/>
          <p:cNvPicPr preferRelativeResize="0"/>
          <p:nvPr/>
        </p:nvPicPr>
        <p:blipFill>
          <a:blip r:embed="rId3"/>
          <a:stretch>
            <a:fillRect/>
          </a:stretch>
        </p:blipFill>
        <p:spPr>
          <a:xfrm>
            <a:off x="4832400" y="2323400"/>
            <a:ext cx="3808099" cy="2060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342" name="Shape 342"/>
        <p:cNvGrpSpPr/>
        <p:nvPr/>
      </p:nvGrpSpPr>
      <p:grpSpPr>
        <a:xfrm>
          <a:off x="0" y="0"/>
          <a:ext cx="0" cy="0"/>
          <a:chOff x="0" y="0"/>
          <a:chExt cx="0" cy="0"/>
        </a:xfrm>
      </p:grpSpPr>
      <p:sp>
        <p:nvSpPr>
          <p:cNvPr id="343" name="Google Shape;343;p51"/>
          <p:cNvSpPr txBox="1"/>
          <p:nvPr>
            <p:ph type="title"/>
          </p:nvPr>
        </p:nvSpPr>
        <p:spPr>
          <a:xfrm>
            <a:off x="1111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b="1" u="sng">
                <a:latin typeface="Times New Roman" panose="02020603050405020304"/>
                <a:ea typeface="Times New Roman" panose="02020603050405020304"/>
                <a:cs typeface="Times New Roman" panose="02020603050405020304"/>
                <a:sym typeface="Times New Roman" panose="02020603050405020304"/>
              </a:rPr>
              <a:t>OUTPUT</a:t>
            </a:r>
            <a:endParaRPr sz="350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344" name="Google Shape;344;p51"/>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sp>
        <p:nvSpPr>
          <p:cNvPr id="345" name="Google Shape;345;p51"/>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346" name="Google Shape;346;p51"/>
          <p:cNvPicPr preferRelativeResize="0"/>
          <p:nvPr/>
        </p:nvPicPr>
        <p:blipFill>
          <a:blip r:embed="rId1"/>
          <a:stretch>
            <a:fillRect/>
          </a:stretch>
        </p:blipFill>
        <p:spPr>
          <a:xfrm>
            <a:off x="111150" y="625250"/>
            <a:ext cx="3018700" cy="3794275"/>
          </a:xfrm>
          <a:prstGeom prst="rect">
            <a:avLst/>
          </a:prstGeom>
          <a:noFill/>
          <a:ln>
            <a:noFill/>
          </a:ln>
        </p:spPr>
      </p:pic>
      <p:pic>
        <p:nvPicPr>
          <p:cNvPr id="347" name="Google Shape;347;p51"/>
          <p:cNvPicPr preferRelativeResize="0"/>
          <p:nvPr/>
        </p:nvPicPr>
        <p:blipFill>
          <a:blip r:embed="rId2"/>
          <a:stretch>
            <a:fillRect/>
          </a:stretch>
        </p:blipFill>
        <p:spPr>
          <a:xfrm>
            <a:off x="3129850" y="137300"/>
            <a:ext cx="5980224" cy="2241450"/>
          </a:xfrm>
          <a:prstGeom prst="rect">
            <a:avLst/>
          </a:prstGeom>
          <a:noFill/>
          <a:ln>
            <a:noFill/>
          </a:ln>
        </p:spPr>
      </p:pic>
      <p:pic>
        <p:nvPicPr>
          <p:cNvPr id="348" name="Google Shape;348;p51"/>
          <p:cNvPicPr preferRelativeResize="0"/>
          <p:nvPr/>
        </p:nvPicPr>
        <p:blipFill>
          <a:blip r:embed="rId3"/>
          <a:stretch>
            <a:fillRect/>
          </a:stretch>
        </p:blipFill>
        <p:spPr>
          <a:xfrm>
            <a:off x="3403250" y="2473025"/>
            <a:ext cx="5613350" cy="24302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352" name="Shape 352"/>
        <p:cNvGrpSpPr/>
        <p:nvPr/>
      </p:nvGrpSpPr>
      <p:grpSpPr>
        <a:xfrm>
          <a:off x="0" y="0"/>
          <a:ext cx="0" cy="0"/>
          <a:chOff x="0" y="0"/>
          <a:chExt cx="0" cy="0"/>
        </a:xfrm>
      </p:grpSpPr>
      <p:sp>
        <p:nvSpPr>
          <p:cNvPr id="353" name="Google Shape;353;p52"/>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sp>
        <p:nvSpPr>
          <p:cNvPr id="354" name="Google Shape;354;p52"/>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sp>
        <p:nvSpPr>
          <p:cNvPr id="355" name="Google Shape;355;p52"/>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356" name="Google Shape;356;p52"/>
          <p:cNvPicPr preferRelativeResize="0"/>
          <p:nvPr/>
        </p:nvPicPr>
        <p:blipFill>
          <a:blip r:embed="rId1"/>
          <a:stretch>
            <a:fillRect/>
          </a:stretch>
        </p:blipFill>
        <p:spPr>
          <a:xfrm>
            <a:off x="160375" y="1073030"/>
            <a:ext cx="4151226" cy="3416400"/>
          </a:xfrm>
          <a:prstGeom prst="rect">
            <a:avLst/>
          </a:prstGeom>
          <a:noFill/>
          <a:ln>
            <a:noFill/>
          </a:ln>
        </p:spPr>
      </p:pic>
      <p:pic>
        <p:nvPicPr>
          <p:cNvPr id="357" name="Google Shape;357;p52"/>
          <p:cNvPicPr preferRelativeResize="0"/>
          <p:nvPr/>
        </p:nvPicPr>
        <p:blipFill>
          <a:blip r:embed="rId2"/>
          <a:stretch>
            <a:fillRect/>
          </a:stretch>
        </p:blipFill>
        <p:spPr>
          <a:xfrm>
            <a:off x="4486500" y="1017725"/>
            <a:ext cx="4558624" cy="3416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361" name="Shape 361"/>
        <p:cNvGrpSpPr/>
        <p:nvPr/>
      </p:nvGrpSpPr>
      <p:grpSpPr>
        <a:xfrm>
          <a:off x="0" y="0"/>
          <a:ext cx="0" cy="0"/>
          <a:chOff x="0" y="0"/>
          <a:chExt cx="0" cy="0"/>
        </a:xfrm>
      </p:grpSpPr>
      <p:sp>
        <p:nvSpPr>
          <p:cNvPr id="362" name="Google Shape;362;p53"/>
          <p:cNvSpPr txBox="1"/>
          <p:nvPr>
            <p:ph type="title" idx="4294967295"/>
          </p:nvPr>
        </p:nvSpPr>
        <p:spPr>
          <a:xfrm>
            <a:off x="232100" y="102525"/>
            <a:ext cx="5894100" cy="5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b="1" u="sng">
                <a:latin typeface="Times New Roman" panose="02020603050405020304"/>
                <a:ea typeface="Times New Roman" panose="02020603050405020304"/>
                <a:cs typeface="Times New Roman" panose="02020603050405020304"/>
                <a:sym typeface="Times New Roman" panose="02020603050405020304"/>
              </a:rPr>
              <a:t>CONCLUSION</a:t>
            </a:r>
            <a:endParaRPr sz="350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363" name="Google Shape;363;p53"/>
          <p:cNvSpPr txBox="1"/>
          <p:nvPr>
            <p:ph type="body" idx="4294967295"/>
          </p:nvPr>
        </p:nvSpPr>
        <p:spPr>
          <a:xfrm>
            <a:off x="97350" y="799800"/>
            <a:ext cx="8949300" cy="3543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In conclusion, the Wandergram project is an innovative travel information and planning website that redefines the way we explore the world. Leveraging advanced technologies like Restricted Boltzmann Machines (RBMs), Distributed Collaborative Filtering, K-Means . Wandergram offers personalized recommendations for attractions, restaurants, accommodations, and more.This platform goes beyond conventional travel resources by providing interactive maps, location-based services, and an intelligent chatbot, serving as a virtual travel assistant. Wandergram's user-friendly interface and intuitive search options make it easy for travelers to access destination information, plan itineraries, and discover local gems. Travelers can explore their destinations efficiently, whether they're seasoned adventurers or first-time explorers. Wandergram is not just a website; it's a transformative companion that ensures each trip is a masterpiece of personalized exploration and discovery.</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367" name="Shape 367"/>
        <p:cNvGrpSpPr/>
        <p:nvPr/>
      </p:nvGrpSpPr>
      <p:grpSpPr>
        <a:xfrm>
          <a:off x="0" y="0"/>
          <a:ext cx="0" cy="0"/>
          <a:chOff x="0" y="0"/>
          <a:chExt cx="0" cy="0"/>
        </a:xfrm>
      </p:grpSpPr>
      <p:sp>
        <p:nvSpPr>
          <p:cNvPr id="368" name="Google Shape;368;p54"/>
          <p:cNvSpPr txBox="1"/>
          <p:nvPr>
            <p:ph type="title" idx="4294967295"/>
          </p:nvPr>
        </p:nvSpPr>
        <p:spPr>
          <a:xfrm>
            <a:off x="88350" y="3"/>
            <a:ext cx="8488800" cy="6873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panose="02050604050505020204"/>
              <a:buNone/>
            </a:pPr>
            <a:r>
              <a:rPr lang="en-GB"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REFERENCES</a:t>
            </a:r>
            <a:endParaRPr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69" name="Google Shape;369;p54"/>
          <p:cNvSpPr txBox="1"/>
          <p:nvPr>
            <p:ph type="body" idx="4294967295"/>
          </p:nvPr>
        </p:nvSpPr>
        <p:spPr>
          <a:xfrm>
            <a:off x="147000" y="843075"/>
            <a:ext cx="8850000" cy="4119000"/>
          </a:xfrm>
          <a:prstGeom prst="rect">
            <a:avLst/>
          </a:prstGeom>
          <a:noFill/>
          <a:ln>
            <a:noFill/>
          </a:ln>
          <a:effectLst>
            <a:outerShdw dist="19050" algn="bl" rotWithShape="0">
              <a:srgbClr val="000000">
                <a:alpha val="0"/>
              </a:srgbClr>
            </a:outerShdw>
            <a:reflection stA="0" dist="38100" dir="5400000" fadeDir="5400012" sy="-100000" algn="bl" rotWithShape="0"/>
          </a:effectLst>
        </p:spPr>
        <p:txBody>
          <a:bodyPr spcFirstLastPara="1" wrap="square" lIns="0" tIns="34275" rIns="0" bIns="34275" anchor="t" anchorCtr="0">
            <a:noAutofit/>
          </a:bodyPr>
          <a:lstStyle/>
          <a:p>
            <a:pPr marL="457200" lvl="0" indent="-339725" algn="l" rtl="0">
              <a:spcBef>
                <a:spcPts val="0"/>
              </a:spcBef>
              <a:spcAft>
                <a:spcPts val="0"/>
              </a:spcAft>
              <a:buClr>
                <a:schemeClr val="dk1"/>
              </a:buClr>
              <a:buSzPts val="1750"/>
              <a:buFont typeface="Times New Roman" panose="02020603050405020304"/>
              <a:buAutoNum type="arabicPeriod"/>
            </a:pPr>
            <a:r>
              <a:rPr lang="en-GB" sz="1750">
                <a:solidFill>
                  <a:schemeClr val="dk1"/>
                </a:solidFill>
                <a:latin typeface="Times New Roman" panose="02020603050405020304"/>
                <a:ea typeface="Times New Roman" panose="02020603050405020304"/>
                <a:cs typeface="Times New Roman" panose="02020603050405020304"/>
                <a:sym typeface="Times New Roman" panose="02020603050405020304"/>
              </a:rPr>
              <a:t>Logesh Ravi, Subramaniyaswamy Vairavasundaram, "</a:t>
            </a:r>
            <a:r>
              <a:rPr lang="en-GB" sz="1750">
                <a:solidFill>
                  <a:schemeClr val="dk1"/>
                </a:solidFill>
                <a:latin typeface="Times New Roman" panose="02020603050405020304"/>
                <a:ea typeface="Times New Roman" panose="02020603050405020304"/>
                <a:cs typeface="Times New Roman" panose="02020603050405020304"/>
                <a:sym typeface="Times New Roman" panose="02020603050405020304"/>
              </a:rPr>
              <a:t>A Collaborative Location Based Travel Recommendation System through Enhanced Rating Prediction for the Group of Users</a:t>
            </a:r>
            <a:r>
              <a:rPr lang="en-GB" sz="1750">
                <a:solidFill>
                  <a:schemeClr val="dk1"/>
                </a:solidFill>
                <a:latin typeface="Times New Roman" panose="02020603050405020304"/>
                <a:ea typeface="Times New Roman" panose="02020603050405020304"/>
                <a:cs typeface="Times New Roman" panose="02020603050405020304"/>
                <a:sym typeface="Times New Roman" panose="02020603050405020304"/>
              </a:rPr>
              <a:t>", Computational Intelligence and Neuroscience, vol. 2016, Article ID 1291358, 28 pages, 2016. </a:t>
            </a:r>
            <a:endParaRPr sz="17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9725" algn="l" rtl="0">
              <a:spcBef>
                <a:spcPts val="0"/>
              </a:spcBef>
              <a:spcAft>
                <a:spcPts val="0"/>
              </a:spcAft>
              <a:buClr>
                <a:schemeClr val="dk1"/>
              </a:buClr>
              <a:buSzPts val="1750"/>
              <a:buFont typeface="Times New Roman" panose="02020603050405020304"/>
              <a:buAutoNum type="arabicPeriod"/>
            </a:pPr>
            <a:r>
              <a:rPr lang="en-GB" sz="1750">
                <a:solidFill>
                  <a:schemeClr val="dk1"/>
                </a:solidFill>
                <a:latin typeface="Times New Roman" panose="02020603050405020304"/>
                <a:ea typeface="Times New Roman" panose="02020603050405020304"/>
                <a:cs typeface="Times New Roman" panose="02020603050405020304"/>
                <a:sym typeface="Times New Roman" panose="02020603050405020304"/>
              </a:rPr>
              <a:t>Shini Renjith , Anjali CA </a:t>
            </a:r>
            <a:r>
              <a:rPr lang="en-GB" sz="1750">
                <a:solidFill>
                  <a:schemeClr val="dk1"/>
                </a:solidFill>
                <a:latin typeface="Times New Roman" panose="02020603050405020304"/>
                <a:ea typeface="Times New Roman" panose="02020603050405020304"/>
                <a:cs typeface="Times New Roman" panose="02020603050405020304"/>
                <a:sym typeface="Times New Roman" panose="02020603050405020304"/>
              </a:rPr>
              <a:t>,”Personalized Travel Recommender Model Based on Content-based Prediction and Collaborative Recommendation”International Journal of Computer Science and Mobile Computing, </a:t>
            </a:r>
            <a:r>
              <a:rPr lang="en-GB" sz="1750">
                <a:solidFill>
                  <a:schemeClr val="dk1"/>
                </a:solidFill>
                <a:latin typeface="Times New Roman" panose="02020603050405020304"/>
                <a:ea typeface="Times New Roman" panose="02020603050405020304"/>
                <a:cs typeface="Times New Roman" panose="02020603050405020304"/>
                <a:sym typeface="Times New Roman" panose="02020603050405020304"/>
              </a:rPr>
              <a:t>ICMIC 13</a:t>
            </a:r>
            <a:r>
              <a:rPr lang="en-GB" sz="1750">
                <a:solidFill>
                  <a:schemeClr val="dk1"/>
                </a:solidFill>
                <a:latin typeface="Times New Roman" panose="02020603050405020304"/>
                <a:ea typeface="Times New Roman" panose="02020603050405020304"/>
                <a:cs typeface="Times New Roman" panose="02020603050405020304"/>
                <a:sym typeface="Times New Roman" panose="02020603050405020304"/>
              </a:rPr>
              <a:t>, December- 2016, pg. 66-73</a:t>
            </a:r>
            <a:endParaRPr sz="17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9725" algn="l" rtl="0">
              <a:spcBef>
                <a:spcPts val="0"/>
              </a:spcBef>
              <a:spcAft>
                <a:spcPts val="0"/>
              </a:spcAft>
              <a:buClr>
                <a:schemeClr val="dk1"/>
              </a:buClr>
              <a:buSzPts val="1750"/>
              <a:buFont typeface="Times New Roman" panose="02020603050405020304"/>
              <a:buAutoNum type="arabicPeriod"/>
            </a:pPr>
            <a:r>
              <a:rPr lang="en-GB" sz="1750">
                <a:solidFill>
                  <a:schemeClr val="dk1"/>
                </a:solidFill>
                <a:latin typeface="Times New Roman" panose="02020603050405020304"/>
                <a:ea typeface="Times New Roman" panose="02020603050405020304"/>
                <a:cs typeface="Times New Roman" panose="02020603050405020304"/>
                <a:sym typeface="Times New Roman" panose="02020603050405020304"/>
              </a:rPr>
              <a:t>Personalized Attraction Recommendation System for Tourists Through Check-In Data “K. KESORN , W. JURAPHANTHONG, AND A. SALAIWARAKUL </a:t>
            </a:r>
            <a:endParaRPr sz="17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9725" algn="l" rtl="0">
              <a:spcBef>
                <a:spcPts val="0"/>
              </a:spcBef>
              <a:spcAft>
                <a:spcPts val="0"/>
              </a:spcAft>
              <a:buClr>
                <a:schemeClr val="dk1"/>
              </a:buClr>
              <a:buSzPts val="1750"/>
              <a:buFont typeface="Times New Roman" panose="02020603050405020304"/>
              <a:buAutoNum type="arabicPeriod"/>
            </a:pPr>
            <a:r>
              <a:rPr lang="en-GB" sz="1750">
                <a:solidFill>
                  <a:schemeClr val="dk1"/>
                </a:solidFill>
                <a:latin typeface="Times New Roman" panose="02020603050405020304"/>
                <a:ea typeface="Times New Roman" panose="02020603050405020304"/>
                <a:cs typeface="Times New Roman" panose="02020603050405020304"/>
                <a:sym typeface="Times New Roman" panose="02020603050405020304"/>
              </a:rPr>
              <a:t>Roopesh L , Tulasi,”A Survey of Travel Recommender System” Vol.-6, Issue-9, Sep 2018 E-ISSN: 2347-2693</a:t>
            </a:r>
            <a:endParaRPr sz="17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9725" algn="l" rtl="0">
              <a:spcBef>
                <a:spcPts val="0"/>
              </a:spcBef>
              <a:spcAft>
                <a:spcPts val="0"/>
              </a:spcAft>
              <a:buClr>
                <a:schemeClr val="dk1"/>
              </a:buClr>
              <a:buSzPts val="1750"/>
              <a:buFont typeface="Times New Roman" panose="02020603050405020304"/>
              <a:buAutoNum type="arabicPeriod"/>
            </a:pPr>
            <a:r>
              <a:rPr lang="en-GB" sz="1750">
                <a:solidFill>
                  <a:schemeClr val="dk1"/>
                </a:solidFill>
                <a:latin typeface="Times New Roman" panose="02020603050405020304"/>
                <a:ea typeface="Times New Roman" panose="02020603050405020304"/>
                <a:cs typeface="Times New Roman" panose="02020603050405020304"/>
                <a:sym typeface="Times New Roman" panose="02020603050405020304"/>
              </a:rPr>
              <a:t>Batet, M., Moreno, A., Sánchez, D., Isern, D., Valls, A.: Turist@: Agent-based personalised recommendation of touristic activities. Expert Syst. Appl. 39, 7319–7329 (2016)</a:t>
            </a:r>
            <a:endParaRPr sz="17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spcBef>
                <a:spcPts val="1200"/>
              </a:spcBef>
              <a:spcAft>
                <a:spcPts val="1200"/>
              </a:spcAft>
              <a:buNone/>
            </a:pPr>
            <a:endParaRPr sz="17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373" name="Shape 373"/>
        <p:cNvGrpSpPr/>
        <p:nvPr/>
      </p:nvGrpSpPr>
      <p:grpSpPr>
        <a:xfrm>
          <a:off x="0" y="0"/>
          <a:ext cx="0" cy="0"/>
          <a:chOff x="0" y="0"/>
          <a:chExt cx="0" cy="0"/>
        </a:xfrm>
      </p:grpSpPr>
      <p:sp>
        <p:nvSpPr>
          <p:cNvPr id="374" name="Google Shape;374;p55"/>
          <p:cNvSpPr txBox="1"/>
          <p:nvPr>
            <p:ph type="title" idx="4294967295"/>
          </p:nvPr>
        </p:nvSpPr>
        <p:spPr>
          <a:xfrm>
            <a:off x="192450" y="1"/>
            <a:ext cx="75438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F3F3F"/>
              </a:buClr>
              <a:buSzPts val="3500"/>
              <a:buFont typeface="Bookman Old Style" panose="02050604050505020204"/>
              <a:buNone/>
            </a:pPr>
            <a:r>
              <a:rPr lang="en-GB"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REFERENCES</a:t>
            </a:r>
            <a:endParaRPr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3500"/>
          </a:p>
        </p:txBody>
      </p:sp>
      <p:sp>
        <p:nvSpPr>
          <p:cNvPr id="375" name="Google Shape;375;p55"/>
          <p:cNvSpPr txBox="1"/>
          <p:nvPr/>
        </p:nvSpPr>
        <p:spPr>
          <a:xfrm>
            <a:off x="89100" y="595800"/>
            <a:ext cx="8965800" cy="46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lnSpc>
                <a:spcPct val="173000"/>
              </a:lnSpc>
              <a:spcBef>
                <a:spcPts val="0"/>
              </a:spcBef>
              <a:spcAft>
                <a:spcPts val="0"/>
              </a:spcAft>
              <a:buClr>
                <a:schemeClr val="dk1"/>
              </a:buClr>
              <a:buSzPts val="1300"/>
              <a:buAutoNum type="arabicPeriod"/>
            </a:pP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 Personalized Travel Recommendation System Using Social Media Analysis </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Joseph Coelho</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Paromita Nitu</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Praveen Madiraju</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  2</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018 IEEE International Congress</a:t>
            </a: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lnSpc>
                <a:spcPct val="173000"/>
              </a:lnSpc>
              <a:spcBef>
                <a:spcPts val="0"/>
              </a:spcBef>
              <a:spcAft>
                <a:spcPts val="0"/>
              </a:spcAft>
              <a:buClr>
                <a:schemeClr val="dk1"/>
              </a:buClr>
              <a:buSzPts val="1300"/>
              <a:buAutoNum type="arabicPeriod"/>
            </a:pP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Personalized and relational approach for travel package recommendation </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Komal Popat</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Tejaswini Thorat</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Manisha Vidhate</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Neha Rane</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NamrataD Ghuse</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 2016 International Conference on Green Computing and Internet of Things (ICGCIoT) Publisher: IEEE</a:t>
            </a: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lnSpc>
                <a:spcPct val="173000"/>
              </a:lnSpc>
              <a:spcBef>
                <a:spcPts val="0"/>
              </a:spcBef>
              <a:spcAft>
                <a:spcPts val="0"/>
              </a:spcAft>
              <a:buClr>
                <a:schemeClr val="dk1"/>
              </a:buClr>
              <a:buSzPts val="1300"/>
              <a:buAutoNum type="arabicPeriod"/>
            </a:pP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 user-location vector based approach for personalised tourism and travel recommendation </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D. Ajantha</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Jobi Vijay</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Raji Sridhar</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 2017 International Conference on Big Data Analytics and Computational Intelligence (ICBDAC) Publisher: IEEE</a:t>
            </a: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lnSpc>
                <a:spcPct val="167000"/>
              </a:lnSpc>
              <a:spcBef>
                <a:spcPts val="0"/>
              </a:spcBef>
              <a:spcAft>
                <a:spcPts val="0"/>
              </a:spcAft>
              <a:buClr>
                <a:schemeClr val="dk1"/>
              </a:buClr>
              <a:buSzPts val="1300"/>
              <a:buAutoNum type="arabicPeriod"/>
            </a:pP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A Travel Recommendation Method Based on User Personalized Characteristics with Collaborative Fusion Matrix</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Xian Chen</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Lang Luo</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Zejun Hu</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Xingjian Pei</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Qianqian Peng</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Mengyuan Han</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Lijie Wei</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Hyoseop Shin</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 2020 5th International Conference on Mechanical, Control and Computer Engineering (ICMCCE) | Publisher: IEEE</a:t>
            </a: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lnSpc>
                <a:spcPct val="173000"/>
              </a:lnSpc>
              <a:spcBef>
                <a:spcPts val="0"/>
              </a:spcBef>
              <a:spcAft>
                <a:spcPts val="0"/>
              </a:spcAft>
              <a:buClr>
                <a:schemeClr val="dk1"/>
              </a:buClr>
              <a:buSzPts val="1300"/>
              <a:buFont typeface="Times New Roman" panose="02020603050405020304"/>
              <a:buAutoNum type="arabicPeriod"/>
            </a:pP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PersonalTour: A Recommender System for Travel Packages</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Fabiana Lorenzi</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Stanley Loh</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;Mara Abel </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2016 IEEE/WIC/ACM International Conferences on Web Intelligence and Intelligent Agent Technology</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,Publisher: IEEE</a:t>
            </a: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lnSpc>
                <a:spcPct val="167000"/>
              </a:lnSpc>
              <a:spcBef>
                <a:spcPts val="100"/>
              </a:spcBef>
              <a:spcAft>
                <a:spcPts val="0"/>
              </a:spcAft>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73000"/>
              </a:lnSpc>
              <a:spcBef>
                <a:spcPts val="0"/>
              </a:spcBef>
              <a:spcAft>
                <a:spcPts val="0"/>
              </a:spcAft>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l" rtl="0">
              <a:lnSpc>
                <a:spcPct val="173000"/>
              </a:lnSpc>
              <a:spcBef>
                <a:spcPts val="100"/>
              </a:spcBef>
              <a:spcAft>
                <a:spcPts val="0"/>
              </a:spcAft>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l" rtl="0">
              <a:lnSpc>
                <a:spcPct val="167000"/>
              </a:lnSpc>
              <a:spcBef>
                <a:spcPts val="100"/>
              </a:spcBef>
              <a:spcAft>
                <a:spcPts val="0"/>
              </a:spcAft>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67000"/>
              </a:lnSpc>
              <a:spcBef>
                <a:spcPts val="0"/>
              </a:spcBef>
              <a:spcAft>
                <a:spcPts val="0"/>
              </a:spcAft>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67000"/>
              </a:lnSpc>
              <a:spcBef>
                <a:spcPts val="0"/>
              </a:spcBef>
              <a:spcAft>
                <a:spcPts val="0"/>
              </a:spcAft>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380" name="Shape 380"/>
        <p:cNvGrpSpPr/>
        <p:nvPr/>
      </p:nvGrpSpPr>
      <p:grpSpPr>
        <a:xfrm>
          <a:off x="0" y="0"/>
          <a:ext cx="0" cy="0"/>
          <a:chOff x="0" y="0"/>
          <a:chExt cx="0" cy="0"/>
        </a:xfrm>
      </p:grpSpPr>
      <p:sp>
        <p:nvSpPr>
          <p:cNvPr id="381" name="Google Shape;381;p56"/>
          <p:cNvSpPr txBox="1"/>
          <p:nvPr>
            <p:ph type="title"/>
          </p:nvPr>
        </p:nvSpPr>
        <p:spPr>
          <a:xfrm>
            <a:off x="2138894" y="813635"/>
            <a:ext cx="7543800" cy="22944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SzPts val="1400"/>
              <a:buNone/>
            </a:pPr>
            <a:r>
              <a:rPr lang="en-GB" b="1"/>
              <a:t>          </a:t>
            </a:r>
            <a:r>
              <a:rPr lang="en-GB" b="1">
                <a:latin typeface="Times New Roman" panose="02020603050405020304"/>
                <a:ea typeface="Times New Roman" panose="02020603050405020304"/>
                <a:cs typeface="Times New Roman" panose="02020603050405020304"/>
                <a:sym typeface="Times New Roman" panose="02020603050405020304"/>
              </a:rPr>
              <a:t>  </a:t>
            </a:r>
            <a:r>
              <a:rPr lang="en-GB" sz="4700" b="1">
                <a:latin typeface="Times New Roman" panose="02020603050405020304"/>
                <a:ea typeface="Times New Roman" panose="02020603050405020304"/>
                <a:cs typeface="Times New Roman" panose="02020603050405020304"/>
                <a:sym typeface="Times New Roman" panose="02020603050405020304"/>
              </a:rPr>
              <a:t>QUERIES? </a:t>
            </a:r>
            <a:endParaRPr sz="47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0000"/>
              </a:lnSpc>
              <a:spcBef>
                <a:spcPts val="0"/>
              </a:spcBef>
              <a:spcAft>
                <a:spcPts val="0"/>
              </a:spcAft>
              <a:buSzPts val="1400"/>
              <a:buNone/>
            </a:pPr>
            <a:endParaRPr sz="47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975" y="1059815"/>
            <a:ext cx="9090025" cy="4523105"/>
          </a:xfrm>
          <a:prstGeom prst="rect">
            <a:avLst/>
          </a:prstGeom>
          <a:noFill/>
        </p:spPr>
        <p:txBody>
          <a:bodyPr wrap="square" rtlCol="0">
            <a:spAutoFit/>
          </a:bodyPr>
          <a:p>
            <a:pPr marL="285750" indent="-285750" algn="l">
              <a:lnSpc>
                <a:spcPct val="200000"/>
              </a:lnSpc>
              <a:buFont typeface="Wingdings" panose="05000000000000000000" charset="0"/>
              <a:buChar char="Ø"/>
            </a:pPr>
            <a:r>
              <a:rPr lang="en-US" sz="1600">
                <a:latin typeface="Times New Roman" panose="02020603050405020304" charset="0"/>
                <a:cs typeface="Times New Roman" panose="02020603050405020304" charset="0"/>
              </a:rPr>
              <a:t>Many systems base recommendations on popular choices, which might not cater to niche or unique interests.</a:t>
            </a:r>
            <a:endParaRPr lang="en-US" sz="1600">
              <a:latin typeface="Times New Roman" panose="02020603050405020304" charset="0"/>
              <a:cs typeface="Times New Roman" panose="02020603050405020304" charset="0"/>
            </a:endParaRPr>
          </a:p>
          <a:p>
            <a:pPr marL="285750" indent="-285750" algn="l">
              <a:lnSpc>
                <a:spcPct val="200000"/>
              </a:lnSpc>
              <a:buFont typeface="Wingdings" panose="05000000000000000000" charset="0"/>
              <a:buChar char="Ø"/>
            </a:pPr>
            <a:r>
              <a:rPr lang="en-US" sz="1600">
                <a:latin typeface="Times New Roman" panose="02020603050405020304" charset="0"/>
                <a:cs typeface="Times New Roman" panose="02020603050405020304" charset="0"/>
              </a:rPr>
              <a:t>The effectiveness of some systems depends heavily on the user's input. If a user is unsure about what they want, the recommendations might not be helpful.</a:t>
            </a:r>
            <a:endParaRPr lang="en-US" sz="1600">
              <a:latin typeface="Times New Roman" panose="02020603050405020304" charset="0"/>
              <a:cs typeface="Times New Roman" panose="02020603050405020304" charset="0"/>
            </a:endParaRPr>
          </a:p>
          <a:p>
            <a:pPr marL="285750" indent="-285750" algn="l">
              <a:lnSpc>
                <a:spcPct val="200000"/>
              </a:lnSpc>
              <a:buFont typeface="Wingdings" panose="05000000000000000000" charset="0"/>
              <a:buChar char="Ø"/>
            </a:pPr>
            <a:r>
              <a:rPr lang="en-US" sz="1600">
                <a:latin typeface="Times New Roman" panose="02020603050405020304" charset="0"/>
                <a:cs typeface="Times New Roman" panose="02020603050405020304" charset="0"/>
              </a:rPr>
              <a:t>Some platforms might prioritize recommendations from partners or those that offer the platform a commission.</a:t>
            </a:r>
            <a:endParaRPr lang="en-US" sz="1600">
              <a:latin typeface="Times New Roman" panose="02020603050405020304" charset="0"/>
              <a:cs typeface="Times New Roman" panose="02020603050405020304" charset="0"/>
            </a:endParaRPr>
          </a:p>
          <a:p>
            <a:pPr marL="285750" indent="-285750" algn="l">
              <a:lnSpc>
                <a:spcPct val="200000"/>
              </a:lnSpc>
              <a:buFont typeface="Wingdings" panose="05000000000000000000" charset="0"/>
              <a:buChar char="Ø"/>
            </a:pPr>
            <a:r>
              <a:rPr lang="en-US" sz="1600">
                <a:latin typeface="Times New Roman" panose="02020603050405020304" charset="0"/>
                <a:cs typeface="Times New Roman" panose="02020603050405020304" charset="0"/>
              </a:rPr>
              <a:t>Many systems prioritize places with high reviews. However, a place with fewer reviews might be just as good or even better.</a:t>
            </a:r>
            <a:endParaRPr lang="en-US" sz="1600">
              <a:latin typeface="Times New Roman" panose="02020603050405020304" charset="0"/>
              <a:cs typeface="Times New Roman" panose="02020603050405020304" charset="0"/>
            </a:endParaRPr>
          </a:p>
          <a:p>
            <a:pPr marL="285750" indent="-285750">
              <a:lnSpc>
                <a:spcPct val="200000"/>
              </a:lnSpc>
              <a:buFont typeface="Arial" panose="020B0604020202020204" pitchFamily="34" charset="0"/>
              <a:buChar char="•"/>
            </a:pPr>
            <a:endParaRPr lang="en-US" sz="1600">
              <a:latin typeface="Times New Roman" panose="02020603050405020304" charset="0"/>
              <a:cs typeface="Times New Roman" panose="02020603050405020304" charset="0"/>
            </a:endParaRPr>
          </a:p>
        </p:txBody>
      </p:sp>
      <p:sp>
        <p:nvSpPr>
          <p:cNvPr id="3" name="Text Box 2"/>
          <p:cNvSpPr txBox="1"/>
          <p:nvPr/>
        </p:nvSpPr>
        <p:spPr>
          <a:xfrm>
            <a:off x="227330" y="368935"/>
            <a:ext cx="7938770" cy="1168400"/>
          </a:xfrm>
          <a:prstGeom prst="rect">
            <a:avLst/>
          </a:prstGeom>
          <a:noFill/>
        </p:spPr>
        <p:txBody>
          <a:bodyPr wrap="square" rtlCol="0">
            <a:spAutoFit/>
          </a:bodyPr>
          <a:p>
            <a:r>
              <a:rPr lang="en-US" sz="3500" b="1" u="sng">
                <a:latin typeface="Times New Roman" panose="02020603050405020304" charset="0"/>
                <a:cs typeface="Times New Roman" panose="02020603050405020304" charset="0"/>
              </a:rPr>
              <a:t>DEMERITS OF EXISTING SYSTEM</a:t>
            </a:r>
            <a:endParaRPr lang="en-US" sz="3500" b="1" u="sng">
              <a:latin typeface="Times New Roman" panose="02020603050405020304" charset="0"/>
              <a:cs typeface="Times New Roman" panose="02020603050405020304" charset="0"/>
            </a:endParaRPr>
          </a:p>
          <a:p>
            <a:endParaRPr lang="en-US" sz="3500" b="1" u="sng">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74" name="Shape 74"/>
        <p:cNvGrpSpPr/>
        <p:nvPr/>
      </p:nvGrpSpPr>
      <p:grpSpPr>
        <a:xfrm>
          <a:off x="0" y="0"/>
          <a:ext cx="0" cy="0"/>
          <a:chOff x="0" y="0"/>
          <a:chExt cx="0" cy="0"/>
        </a:xfrm>
      </p:grpSpPr>
      <p:sp>
        <p:nvSpPr>
          <p:cNvPr id="75" name="Google Shape;75;p16"/>
          <p:cNvSpPr txBox="1"/>
          <p:nvPr/>
        </p:nvSpPr>
        <p:spPr>
          <a:xfrm>
            <a:off x="232225" y="66625"/>
            <a:ext cx="77073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rgbClr val="3F3F3F"/>
              </a:buClr>
              <a:buSzPts val="3500"/>
              <a:buFont typeface="Bookman Old Style" panose="02050604050505020204"/>
              <a:buNone/>
            </a:pPr>
            <a:r>
              <a:rPr lang="en-GB"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PROPOSED SYSTEM</a:t>
            </a:r>
            <a:endParaRPr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6" name="Google Shape;76;p16"/>
          <p:cNvSpPr txBox="1"/>
          <p:nvPr/>
        </p:nvSpPr>
        <p:spPr>
          <a:xfrm>
            <a:off x="2012475" y="2362875"/>
            <a:ext cx="646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ibre Franklin"/>
              <a:ea typeface="Libre Franklin"/>
              <a:cs typeface="Libre Franklin"/>
              <a:sym typeface="Libre Franklin"/>
            </a:endParaRPr>
          </a:p>
        </p:txBody>
      </p:sp>
      <p:sp>
        <p:nvSpPr>
          <p:cNvPr id="77" name="Google Shape;77;p16"/>
          <p:cNvSpPr txBox="1"/>
          <p:nvPr/>
        </p:nvSpPr>
        <p:spPr>
          <a:xfrm>
            <a:off x="150300" y="817050"/>
            <a:ext cx="8843400" cy="42021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900"/>
              </a:spcBef>
              <a:spcAft>
                <a:spcPts val="0"/>
              </a:spcAft>
              <a:buClr>
                <a:schemeClr val="dk1"/>
              </a:buClr>
              <a:buSzPts val="1100"/>
              <a:buFont typeface="Arial" panose="020B0604020202020204"/>
              <a:buNone/>
            </a:pPr>
            <a:r>
              <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rPr>
              <a:t>The proposed Wandergram system aims to bridge the gap in the existing travel information platforms by offering a comprehensive solution for travel planning and exploration. By integrating location-based APIs and interactive maps, Wandergram delivers personalized destination information, travel guides, and points of interest. we're implementing </a:t>
            </a:r>
            <a:r>
              <a:rPr lang="en-GB" sz="1800" b="1">
                <a:solidFill>
                  <a:schemeClr val="dk1"/>
                </a:solidFill>
                <a:latin typeface="Times New Roman" panose="02020603050405020304"/>
                <a:ea typeface="Times New Roman" panose="02020603050405020304"/>
                <a:cs typeface="Times New Roman" panose="02020603050405020304"/>
                <a:sym typeface="Times New Roman" panose="02020603050405020304"/>
              </a:rPr>
              <a:t>Restricted Boltzmann Machines (RBMs) </a:t>
            </a:r>
            <a:r>
              <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rPr>
              <a:t>to understand and recommend attractions more effectively, considering users' preferences and interactions. Additionally, we're applying </a:t>
            </a:r>
            <a:r>
              <a:rPr lang="en-GB" sz="1800"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K-Means algorithm for Collaborative Based Filtering</a:t>
            </a:r>
            <a:r>
              <a:rPr lang="en-GB" sz="1800" b="1">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rPr>
              <a:t>for restaurant recommendations, in suggesting </a:t>
            </a:r>
            <a:r>
              <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rPr>
              <a:t>accommodations, </a:t>
            </a:r>
            <a:r>
              <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rPr>
              <a:t>offering a well-rounded restaurant recommendation system respectively. In the Wandergram project, we have integrated an intelligent chatbot that acts as a virtual travel assistant.</a:t>
            </a: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9" name="Google Shape;79;p16"/>
          <p:cNvSpPr txBox="1"/>
          <p:nvPr/>
        </p:nvSpPr>
        <p:spPr>
          <a:xfrm>
            <a:off x="598925" y="5051625"/>
            <a:ext cx="843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endParaRPr>
              <a:latin typeface="Libre Franklin"/>
              <a:ea typeface="Libre Franklin"/>
              <a:cs typeface="Libre Franklin"/>
              <a:sym typeface="Libre Franklin"/>
            </a:endParaRPr>
          </a:p>
        </p:txBody>
      </p:sp>
      <p:sp>
        <p:nvSpPr>
          <p:cNvPr id="80" name="Google Shape;80;p16"/>
          <p:cNvSpPr txBox="1"/>
          <p:nvPr/>
        </p:nvSpPr>
        <p:spPr>
          <a:xfrm>
            <a:off x="6951325" y="4219125"/>
            <a:ext cx="3651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ibre Franklin"/>
              <a:ea typeface="Libre Franklin"/>
              <a:cs typeface="Libre Franklin"/>
              <a:sym typeface="Libre Frankli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84" name="Shape 84"/>
        <p:cNvGrpSpPr/>
        <p:nvPr/>
      </p:nvGrpSpPr>
      <p:grpSpPr>
        <a:xfrm>
          <a:off x="0" y="0"/>
          <a:ext cx="0" cy="0"/>
          <a:chOff x="0" y="0"/>
          <a:chExt cx="0" cy="0"/>
        </a:xfrm>
      </p:grpSpPr>
      <p:sp>
        <p:nvSpPr>
          <p:cNvPr id="85" name="Google Shape;85;p17"/>
          <p:cNvSpPr txBox="1"/>
          <p:nvPr>
            <p:ph type="title" idx="4294967295"/>
          </p:nvPr>
        </p:nvSpPr>
        <p:spPr>
          <a:xfrm>
            <a:off x="205375" y="0"/>
            <a:ext cx="8250300" cy="1088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MERITS OF PROPOSED SYSTEM</a:t>
            </a:r>
            <a:endParaRPr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6" name="Google Shape;86;p17"/>
          <p:cNvSpPr txBox="1"/>
          <p:nvPr>
            <p:ph type="body" idx="4294967295"/>
          </p:nvPr>
        </p:nvSpPr>
        <p:spPr>
          <a:xfrm>
            <a:off x="146400" y="665875"/>
            <a:ext cx="8738700" cy="4252800"/>
          </a:xfrm>
          <a:prstGeom prst="rect">
            <a:avLst/>
          </a:prstGeom>
        </p:spPr>
        <p:txBody>
          <a:bodyPr spcFirstLastPara="1" wrap="square" lIns="91425" tIns="91425" rIns="91425" bIns="91425" anchor="t" anchorCtr="0">
            <a:noAutofit/>
          </a:bodyPr>
          <a:lstStyle/>
          <a:p>
            <a:pPr marL="457200" lvl="0" indent="-353060" algn="just" rtl="0">
              <a:lnSpc>
                <a:spcPct val="150000"/>
              </a:lnSpc>
              <a:spcBef>
                <a:spcPts val="0"/>
              </a:spcBef>
              <a:spcAft>
                <a:spcPts val="0"/>
              </a:spcAft>
              <a:buClr>
                <a:schemeClr val="dk1"/>
              </a:buClr>
              <a:buSzPts val="1965"/>
              <a:buFont typeface="Times New Roman" panose="02020603050405020304"/>
              <a:buChar char="➢"/>
            </a:pPr>
            <a:r>
              <a:rPr lang="en-GB" sz="1965">
                <a:solidFill>
                  <a:schemeClr val="dk1"/>
                </a:solidFill>
                <a:latin typeface="Times New Roman" panose="02020603050405020304"/>
                <a:ea typeface="Times New Roman" panose="02020603050405020304"/>
                <a:cs typeface="Times New Roman" panose="02020603050405020304"/>
                <a:sym typeface="Times New Roman" panose="02020603050405020304"/>
              </a:rPr>
              <a:t>It can save time and effort for travelers. </a:t>
            </a:r>
            <a:endParaRPr sz="196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3060" algn="just" rtl="0">
              <a:lnSpc>
                <a:spcPct val="150000"/>
              </a:lnSpc>
              <a:spcBef>
                <a:spcPts val="0"/>
              </a:spcBef>
              <a:spcAft>
                <a:spcPts val="0"/>
              </a:spcAft>
              <a:buClr>
                <a:schemeClr val="dk1"/>
              </a:buClr>
              <a:buSzPts val="1965"/>
              <a:buFont typeface="Times New Roman" panose="02020603050405020304"/>
              <a:buChar char="➢"/>
            </a:pPr>
            <a:r>
              <a:rPr lang="en-GB" sz="1965">
                <a:solidFill>
                  <a:schemeClr val="dk1"/>
                </a:solidFill>
                <a:latin typeface="Times New Roman" panose="02020603050405020304"/>
                <a:ea typeface="Times New Roman" panose="02020603050405020304"/>
                <a:cs typeface="Times New Roman" panose="02020603050405020304"/>
                <a:sym typeface="Times New Roman" panose="02020603050405020304"/>
              </a:rPr>
              <a:t>It excel at providing personalized recommendations based on individual preferences and constraints.</a:t>
            </a:r>
            <a:endParaRPr sz="196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3060" algn="just" rtl="0">
              <a:lnSpc>
                <a:spcPct val="150000"/>
              </a:lnSpc>
              <a:spcBef>
                <a:spcPts val="0"/>
              </a:spcBef>
              <a:spcAft>
                <a:spcPts val="0"/>
              </a:spcAft>
              <a:buClr>
                <a:schemeClr val="dk1"/>
              </a:buClr>
              <a:buSzPts val="1965"/>
              <a:buFont typeface="Times New Roman" panose="02020603050405020304"/>
              <a:buChar char="➢"/>
            </a:pPr>
            <a:r>
              <a:rPr lang="en-GB" sz="1965">
                <a:solidFill>
                  <a:schemeClr val="dk1"/>
                </a:solidFill>
                <a:latin typeface="Times New Roman" panose="02020603050405020304"/>
                <a:ea typeface="Times New Roman" panose="02020603050405020304"/>
                <a:cs typeface="Times New Roman" panose="02020603050405020304"/>
                <a:sym typeface="Times New Roman" panose="02020603050405020304"/>
              </a:rPr>
              <a:t>It uses  leverage vast amounts of data from various sources such as travel websites, reviews, etc. .</a:t>
            </a:r>
            <a:endParaRPr sz="196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3060" algn="just" rtl="0">
              <a:lnSpc>
                <a:spcPct val="150000"/>
              </a:lnSpc>
              <a:spcBef>
                <a:spcPts val="0"/>
              </a:spcBef>
              <a:spcAft>
                <a:spcPts val="0"/>
              </a:spcAft>
              <a:buClr>
                <a:schemeClr val="dk1"/>
              </a:buClr>
              <a:buSzPts val="1965"/>
              <a:buFont typeface="Times New Roman" panose="02020603050405020304"/>
              <a:buChar char="➢"/>
            </a:pPr>
            <a:r>
              <a:rPr lang="en-GB" sz="1965">
                <a:solidFill>
                  <a:schemeClr val="dk1"/>
                </a:solidFill>
                <a:latin typeface="Times New Roman" panose="02020603050405020304"/>
                <a:ea typeface="Times New Roman" panose="02020603050405020304"/>
                <a:cs typeface="Times New Roman" panose="02020603050405020304"/>
                <a:sym typeface="Times New Roman" panose="02020603050405020304"/>
              </a:rPr>
              <a:t>It provides the ability to provide real-time updates to travelers during their trips. </a:t>
            </a:r>
            <a:endParaRPr sz="196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3060" algn="just" rtl="0">
              <a:lnSpc>
                <a:spcPct val="150000"/>
              </a:lnSpc>
              <a:spcBef>
                <a:spcPts val="0"/>
              </a:spcBef>
              <a:spcAft>
                <a:spcPts val="0"/>
              </a:spcAft>
              <a:buClr>
                <a:schemeClr val="dk1"/>
              </a:buClr>
              <a:buSzPts val="1965"/>
              <a:buFont typeface="Times New Roman" panose="02020603050405020304"/>
              <a:buChar char="➢"/>
            </a:pPr>
            <a:r>
              <a:rPr lang="en-GB" sz="1965">
                <a:solidFill>
                  <a:schemeClr val="dk1"/>
                </a:solidFill>
                <a:latin typeface="Times New Roman" panose="02020603050405020304"/>
                <a:ea typeface="Times New Roman" panose="02020603050405020304"/>
                <a:cs typeface="Times New Roman" panose="02020603050405020304"/>
                <a:sym typeface="Times New Roman" panose="02020603050405020304"/>
              </a:rPr>
              <a:t>It can seamlessly integrate multiple modes of transportation, such as flights, trains</a:t>
            </a:r>
            <a:endParaRPr sz="196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50000"/>
              </a:lnSpc>
              <a:spcBef>
                <a:spcPts val="1200"/>
              </a:spcBef>
              <a:spcAft>
                <a:spcPts val="1200"/>
              </a:spcAft>
              <a:buNone/>
            </a:pPr>
            <a:endParaRPr sz="2055">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90" name="Shape 90"/>
        <p:cNvGrpSpPr/>
        <p:nvPr/>
      </p:nvGrpSpPr>
      <p:grpSpPr>
        <a:xfrm>
          <a:off x="0" y="0"/>
          <a:ext cx="0" cy="0"/>
          <a:chOff x="0" y="0"/>
          <a:chExt cx="0" cy="0"/>
        </a:xfrm>
      </p:grpSpPr>
      <p:sp>
        <p:nvSpPr>
          <p:cNvPr id="91" name="Google Shape;91;p18"/>
          <p:cNvSpPr txBox="1"/>
          <p:nvPr>
            <p:ph type="title" idx="4294967295"/>
          </p:nvPr>
        </p:nvSpPr>
        <p:spPr>
          <a:xfrm>
            <a:off x="272450" y="195925"/>
            <a:ext cx="7721400" cy="5910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panose="02050604050505020204"/>
              <a:buNone/>
            </a:pPr>
            <a:r>
              <a:rPr lang="en-GB" sz="36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LITERATURE SURVEY</a:t>
            </a:r>
            <a:endParaRPr sz="36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2" name="Google Shape;92;p18"/>
          <p:cNvSpPr txBox="1"/>
          <p:nvPr/>
        </p:nvSpPr>
        <p:spPr>
          <a:xfrm>
            <a:off x="0" y="865325"/>
            <a:ext cx="8508900" cy="39027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1100"/>
              </a:spcBef>
              <a:spcAft>
                <a:spcPts val="0"/>
              </a:spcAft>
              <a:buNone/>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1. </a:t>
            </a: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Paper Title</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"Personalized Attraction Recommendation System for Tourists Through Check-In Data" (2021)*</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lnSpc>
                <a:spcPct val="100000"/>
              </a:lnSpc>
              <a:spcBef>
                <a:spcPts val="1100"/>
              </a:spcBef>
              <a:spcAft>
                <a:spcPts val="0"/>
              </a:spcAft>
              <a:buClr>
                <a:schemeClr val="dk1"/>
              </a:buClr>
              <a:buSzPts val="1600"/>
              <a:buFont typeface="Times New Roman" panose="02020603050405020304"/>
              <a:buChar char="➢"/>
            </a:pP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Authors</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K. Kesorn, W. Juraphanthong, and A. Salaiwarakul</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lnSpc>
                <a:spcPct val="100000"/>
              </a:lnSpc>
              <a:spcBef>
                <a:spcPts val="0"/>
              </a:spcBef>
              <a:spcAft>
                <a:spcPts val="0"/>
              </a:spcAft>
              <a:buClr>
                <a:schemeClr val="dk1"/>
              </a:buClr>
              <a:buSzPts val="1600"/>
              <a:buFont typeface="Times New Roman" panose="02020603050405020304"/>
              <a:buChar char="➢"/>
            </a:pP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Description</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In this study, the authors developed a personalized attraction recommendation system for tourists based on</a:t>
            </a: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 check-in data. </a:t>
            </a:r>
            <a:endParaRPr sz="1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lnSpc>
                <a:spcPct val="100000"/>
              </a:lnSpc>
              <a:spcBef>
                <a:spcPts val="0"/>
              </a:spcBef>
              <a:spcAft>
                <a:spcPts val="0"/>
              </a:spcAft>
              <a:buClr>
                <a:schemeClr val="dk1"/>
              </a:buClr>
              <a:buSzPts val="1600"/>
              <a:buFont typeface="Times New Roman" panose="02020603050405020304"/>
              <a:buChar char="➢"/>
            </a:pP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Results Obtained:</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The obtained results demonstrate a remarkable accuracy rate of 86%, showcasing the potential of personalized attraction recommendations in the tourism industry.</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00000"/>
              </a:lnSpc>
              <a:spcBef>
                <a:spcPts val="1100"/>
              </a:spcBef>
              <a:spcAft>
                <a:spcPts val="0"/>
              </a:spcAft>
              <a:buNone/>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2. </a:t>
            </a:r>
            <a:r>
              <a:rPr lang="en-GB" sz="1700" b="1">
                <a:solidFill>
                  <a:schemeClr val="dk1"/>
                </a:solidFill>
                <a:latin typeface="Times New Roman" panose="02020603050405020304"/>
                <a:ea typeface="Times New Roman" panose="02020603050405020304"/>
                <a:cs typeface="Times New Roman" panose="02020603050405020304"/>
                <a:sym typeface="Times New Roman" panose="02020603050405020304"/>
              </a:rPr>
              <a:t>Paper title</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 : </a:t>
            </a:r>
            <a:r>
              <a:rPr lang="en-GB" sz="17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Personalized one-day travel with multi-nearby-landmark recommendation,2021</a:t>
            </a:r>
            <a:endParaRPr sz="17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just" rtl="0">
              <a:lnSpc>
                <a:spcPct val="100000"/>
              </a:lnSpc>
              <a:spcBef>
                <a:spcPts val="1100"/>
              </a:spcBef>
              <a:spcAft>
                <a:spcPts val="0"/>
              </a:spcAft>
              <a:buClr>
                <a:schemeClr val="dk1"/>
              </a:buClr>
              <a:buSzPts val="1700"/>
              <a:buFont typeface="Times New Roman" panose="02020603050405020304"/>
              <a:buChar char="➢"/>
            </a:pPr>
            <a:r>
              <a:rPr lang="en-GB" sz="1700" b="1">
                <a:solidFill>
                  <a:schemeClr val="dk1"/>
                </a:solidFill>
                <a:latin typeface="Times New Roman" panose="02020603050405020304"/>
                <a:ea typeface="Times New Roman" panose="02020603050405020304"/>
                <a:cs typeface="Times New Roman" panose="02020603050405020304"/>
                <a:sym typeface="Times New Roman" panose="02020603050405020304"/>
              </a:rPr>
              <a:t>Authors: </a:t>
            </a:r>
            <a:r>
              <a:rPr lang="en-GB" sz="17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Siya Bao, Masao Yanagisawa,Nozomu Togawa</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just" rtl="0">
              <a:lnSpc>
                <a:spcPct val="115000"/>
              </a:lnSpc>
              <a:spcBef>
                <a:spcPts val="0"/>
              </a:spcBef>
              <a:spcAft>
                <a:spcPts val="0"/>
              </a:spcAft>
              <a:buClr>
                <a:schemeClr val="dk1"/>
              </a:buClr>
              <a:buSzPts val="1700"/>
              <a:buFont typeface="Times New Roman" panose="02020603050405020304"/>
              <a:buChar char="➢"/>
            </a:pPr>
            <a:r>
              <a:rPr lang="en-GB" sz="1700" b="1">
                <a:solidFill>
                  <a:schemeClr val="dk1"/>
                </a:solidFill>
                <a:latin typeface="Times New Roman" panose="02020603050405020304"/>
                <a:ea typeface="Times New Roman" panose="02020603050405020304"/>
                <a:cs typeface="Times New Roman" panose="02020603050405020304"/>
                <a:sym typeface="Times New Roman" panose="02020603050405020304"/>
              </a:rPr>
              <a:t>Description of proposed algorithm </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7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This paper proposes a personalized travel </a:t>
            </a:r>
            <a:r>
              <a:rPr lang="en-GB" sz="1700"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recommendation algorithm with time planning.</a:t>
            </a:r>
            <a:r>
              <a:rPr lang="en-GB" sz="17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 We use landmark categorization and region clustering to obtain effective elements. Then we build a travel map to generate all possible travel routes</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just" rtl="0">
              <a:lnSpc>
                <a:spcPct val="115000"/>
              </a:lnSpc>
              <a:spcBef>
                <a:spcPts val="0"/>
              </a:spcBef>
              <a:spcAft>
                <a:spcPts val="0"/>
              </a:spcAft>
              <a:buClr>
                <a:schemeClr val="dk1"/>
              </a:buClr>
              <a:buSzPts val="1700"/>
              <a:buFont typeface="Times New Roman" panose="02020603050405020304"/>
              <a:buChar char="➢"/>
            </a:pPr>
            <a:r>
              <a:rPr lang="en-GB" sz="1700" b="1">
                <a:solidFill>
                  <a:schemeClr val="dk1"/>
                </a:solidFill>
                <a:latin typeface="Times New Roman" panose="02020603050405020304"/>
                <a:ea typeface="Times New Roman" panose="02020603050405020304"/>
                <a:cs typeface="Times New Roman" panose="02020603050405020304"/>
                <a:sym typeface="Times New Roman" panose="02020603050405020304"/>
              </a:rPr>
              <a:t>Results Obtained: </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70 % of accuracy </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30200" algn="just" rtl="0">
              <a:lnSpc>
                <a:spcPct val="100000"/>
              </a:lnSpc>
              <a:spcBef>
                <a:spcPts val="0"/>
              </a:spcBef>
              <a:spcAft>
                <a:spcPts val="0"/>
              </a:spcAft>
              <a:buClr>
                <a:schemeClr val="dk1"/>
              </a:buClr>
              <a:buSzPts val="1600"/>
              <a:buFont typeface="Times New Roman" panose="02020603050405020304"/>
              <a:buChar char="○"/>
            </a:pP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96" name="Shape 96"/>
        <p:cNvGrpSpPr/>
        <p:nvPr/>
      </p:nvGrpSpPr>
      <p:grpSpPr>
        <a:xfrm>
          <a:off x="0" y="0"/>
          <a:ext cx="0" cy="0"/>
          <a:chOff x="0" y="0"/>
          <a:chExt cx="0" cy="0"/>
        </a:xfrm>
      </p:grpSpPr>
      <p:sp>
        <p:nvSpPr>
          <p:cNvPr id="97" name="Google Shape;97;p19"/>
          <p:cNvSpPr txBox="1"/>
          <p:nvPr/>
        </p:nvSpPr>
        <p:spPr>
          <a:xfrm>
            <a:off x="1079625" y="1188250"/>
            <a:ext cx="808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ibre Franklin"/>
              <a:ea typeface="Libre Franklin"/>
              <a:cs typeface="Libre Franklin"/>
              <a:sym typeface="Libre Franklin"/>
            </a:endParaRPr>
          </a:p>
        </p:txBody>
      </p:sp>
      <p:sp>
        <p:nvSpPr>
          <p:cNvPr id="98" name="Google Shape;98;p19"/>
          <p:cNvSpPr txBox="1"/>
          <p:nvPr>
            <p:ph type="body" idx="4294967295"/>
          </p:nvPr>
        </p:nvSpPr>
        <p:spPr>
          <a:xfrm>
            <a:off x="0" y="683400"/>
            <a:ext cx="8938200" cy="4256700"/>
          </a:xfrm>
          <a:prstGeom prst="rect">
            <a:avLst/>
          </a:prstGeom>
        </p:spPr>
        <p:txBody>
          <a:bodyPr spcFirstLastPara="1" wrap="square" lIns="91425" tIns="91425" rIns="91425" bIns="91425" anchor="t" anchorCtr="0">
            <a:noAutofit/>
          </a:bodyPr>
          <a:lstStyle/>
          <a:p>
            <a:pPr marL="63500" lvl="0" indent="0" algn="just" rtl="0">
              <a:spcBef>
                <a:spcPts val="1100"/>
              </a:spcBef>
              <a:spcAft>
                <a:spcPts val="0"/>
              </a:spcAft>
              <a:buClr>
                <a:schemeClr val="dk1"/>
              </a:buClr>
              <a:buSzPts val="1100"/>
              <a:buFont typeface="Arial" panose="020B0604020202020204"/>
              <a:buNone/>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3</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Paper title</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 : </a:t>
            </a:r>
            <a:r>
              <a:rPr lang="en-GB" sz="19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 Agent-based personalised recommendation of touristic activities,2020</a:t>
            </a:r>
            <a:endParaRPr sz="19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spcBef>
                <a:spcPts val="1200"/>
              </a:spcBef>
              <a:spcAft>
                <a:spcPts val="0"/>
              </a:spcAft>
              <a:buClr>
                <a:schemeClr val="dk1"/>
              </a:buClr>
              <a:buSzPts val="1900"/>
              <a:buFont typeface="Times New Roman" panose="02020603050405020304"/>
              <a:buChar char="➢"/>
            </a:pP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Authors </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9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Batet, M., Moreno, A., Sánchez, D., Isern, D.</a:t>
            </a:r>
            <a:endParaRPr sz="19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spcBef>
                <a:spcPts val="0"/>
              </a:spcBef>
              <a:spcAft>
                <a:spcPts val="0"/>
              </a:spcAft>
              <a:buClr>
                <a:schemeClr val="dk1"/>
              </a:buClr>
              <a:buSzPts val="1900"/>
              <a:buFont typeface="Times New Roman" panose="02020603050405020304"/>
              <a:buChar char="➢"/>
            </a:pP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Description of proposed algorithm </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:This paper presents "Turist@," an agent-based </a:t>
            </a: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personalized recommendation system for touristic activities.</a:t>
            </a:r>
            <a:endParaRPr sz="19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spcBef>
                <a:spcPts val="0"/>
              </a:spcBef>
              <a:spcAft>
                <a:spcPts val="0"/>
              </a:spcAft>
              <a:buClr>
                <a:schemeClr val="dk1"/>
              </a:buClr>
              <a:buSzPts val="1900"/>
              <a:buFont typeface="Times New Roman" panose="02020603050405020304"/>
              <a:buChar char="➢"/>
            </a:pP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Results Obtained : </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79 % of accuracy </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63500" lvl="0" indent="0" algn="just" rtl="0">
              <a:spcBef>
                <a:spcPts val="1200"/>
              </a:spcBef>
              <a:spcAft>
                <a:spcPts val="0"/>
              </a:spcAft>
              <a:buClr>
                <a:schemeClr val="dk1"/>
              </a:buClr>
              <a:buSzPts val="1100"/>
              <a:buFont typeface="Arial" panose="020B0604020202020204"/>
              <a:buNone/>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4.</a:t>
            </a: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Paper Title</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 "A Survey of Travel Recommender System" (2020)*</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lnSpc>
                <a:spcPct val="100000"/>
              </a:lnSpc>
              <a:spcBef>
                <a:spcPts val="1200"/>
              </a:spcBef>
              <a:spcAft>
                <a:spcPts val="0"/>
              </a:spcAft>
              <a:buClr>
                <a:schemeClr val="dk1"/>
              </a:buClr>
              <a:buSzPts val="1900"/>
              <a:buFont typeface="Times New Roman" panose="02020603050405020304"/>
              <a:buChar char="➢"/>
            </a:pP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Authors</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 Roopesh L and Tulasi</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lnSpc>
                <a:spcPct val="100000"/>
              </a:lnSpc>
              <a:spcBef>
                <a:spcPts val="0"/>
              </a:spcBef>
              <a:spcAft>
                <a:spcPts val="0"/>
              </a:spcAft>
              <a:buClr>
                <a:schemeClr val="dk1"/>
              </a:buClr>
              <a:buSzPts val="1900"/>
              <a:buFont typeface="Times New Roman" panose="02020603050405020304"/>
              <a:buChar char="➢"/>
            </a:pP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Description</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 This</a:t>
            </a: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 survey paper</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 provides an in-depth overview of travel recommender systems.</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lnSpc>
                <a:spcPct val="100000"/>
              </a:lnSpc>
              <a:spcBef>
                <a:spcPts val="0"/>
              </a:spcBef>
              <a:spcAft>
                <a:spcPts val="0"/>
              </a:spcAft>
              <a:buClr>
                <a:schemeClr val="dk1"/>
              </a:buClr>
              <a:buSzPts val="1900"/>
              <a:buFont typeface="Times New Roman" panose="02020603050405020304"/>
              <a:buChar char="➢"/>
            </a:pP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Results Obtained:</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 The survey does not present specific accuracy values but provides a foundational understanding of the landscape of travel recommendations</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00000"/>
              </a:lnSpc>
              <a:spcBef>
                <a:spcPts val="1100"/>
              </a:spcBef>
              <a:spcAft>
                <a:spcPts val="0"/>
              </a:spcAft>
              <a:buClr>
                <a:schemeClr val="dk1"/>
              </a:buClr>
              <a:buSzPts val="1100"/>
              <a:buFont typeface="Arial" panose="020B0604020202020204"/>
              <a:buNone/>
            </a:pP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00000"/>
              </a:lnSpc>
              <a:spcBef>
                <a:spcPts val="1100"/>
              </a:spcBef>
              <a:spcAft>
                <a:spcPts val="0"/>
              </a:spcAft>
              <a:buClr>
                <a:schemeClr val="dk1"/>
              </a:buClr>
              <a:buSzPts val="1100"/>
              <a:buFont typeface="Arial" panose="020B0604020202020204"/>
              <a:buNone/>
            </a:pP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63500" lvl="0" indent="0" algn="just" rtl="0">
              <a:spcBef>
                <a:spcPts val="1100"/>
              </a:spcBef>
              <a:spcAft>
                <a:spcPts val="0"/>
              </a:spcAft>
              <a:buClr>
                <a:schemeClr val="dk1"/>
              </a:buClr>
              <a:buSzPts val="1100"/>
              <a:buFont typeface="Arial" panose="020B0604020202020204"/>
              <a:buNone/>
            </a:pP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1200"/>
              </a:spcBef>
              <a:spcAft>
                <a:spcPts val="0"/>
              </a:spcAft>
              <a:buClr>
                <a:schemeClr val="dk1"/>
              </a:buClr>
              <a:buSzPts val="1100"/>
              <a:buFont typeface="Arial" panose="020B0604020202020204"/>
              <a:buNone/>
            </a:pP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1200"/>
              </a:spcBef>
              <a:spcAft>
                <a:spcPts val="1200"/>
              </a:spcAft>
              <a:buNone/>
            </a:pP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9" name="Google Shape;99;p19"/>
          <p:cNvSpPr txBox="1"/>
          <p:nvPr/>
        </p:nvSpPr>
        <p:spPr>
          <a:xfrm>
            <a:off x="366350" y="0"/>
            <a:ext cx="62994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panose="020B0604020202020204"/>
              <a:buNone/>
            </a:pPr>
            <a:r>
              <a:rPr lang="en-GB" sz="36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LITERATURE SURVEY</a:t>
            </a:r>
            <a:endParaRPr>
              <a:latin typeface="Libre Franklin"/>
              <a:ea typeface="Libre Franklin"/>
              <a:cs typeface="Libre Franklin"/>
              <a:sym typeface="Libre Franklin"/>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26219</Words>
  <Application>WPS Presentation</Application>
  <PresentationFormat/>
  <Paragraphs>452</Paragraphs>
  <Slides>46</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46</vt:i4>
      </vt:variant>
    </vt:vector>
  </HeadingPairs>
  <TitlesOfParts>
    <vt:vector size="60" baseType="lpstr">
      <vt:lpstr>Arial</vt:lpstr>
      <vt:lpstr>SimSun</vt:lpstr>
      <vt:lpstr>Wingdings</vt:lpstr>
      <vt:lpstr>Arial</vt:lpstr>
      <vt:lpstr>Times New Roman</vt:lpstr>
      <vt:lpstr>Libre Franklin</vt:lpstr>
      <vt:lpstr>Segoe Print</vt:lpstr>
      <vt:lpstr>Calibri</vt:lpstr>
      <vt:lpstr>Bookman Old Style</vt:lpstr>
      <vt:lpstr>Times New Roman</vt:lpstr>
      <vt:lpstr>Wingdings</vt:lpstr>
      <vt:lpstr>Microsoft YaHei</vt:lpstr>
      <vt:lpstr>Arial Unicode MS</vt:lpstr>
      <vt:lpstr>Simple Light</vt:lpstr>
      <vt:lpstr>PowerPoint 演示文稿</vt:lpstr>
      <vt:lpstr>PowerPoint 演示文稿</vt:lpstr>
      <vt:lpstr>ABSTRACT</vt:lpstr>
      <vt:lpstr>PowerPoint 演示文稿</vt:lpstr>
      <vt:lpstr>PowerPoint 演示文稿</vt:lpstr>
      <vt:lpstr>PowerPoint 演示文稿</vt:lpstr>
      <vt:lpstr>MERITS OF PROPOSED SYSTEM</vt:lpstr>
      <vt:lpstr>LITERATURE SURVEY</vt:lpstr>
      <vt:lpstr>PowerPoint 演示文稿</vt:lpstr>
      <vt:lpstr>PowerPoint 演示文稿</vt:lpstr>
      <vt:lpstr>PowerPoint 演示文稿</vt:lpstr>
      <vt:lpstr>LITERATURE SURVEY</vt:lpstr>
      <vt:lpstr>SOFTWARE REQUIREMENTS </vt:lpstr>
      <vt:lpstr>HARDWARE REQUIREMENTS</vt:lpstr>
      <vt:lpstr>SYSTEM ARCHITECTURE </vt:lpstr>
      <vt:lpstr>SYSTEM ARCHITECTURE </vt:lpstr>
      <vt:lpstr>SYSTEM ARCHITECTURE </vt:lpstr>
      <vt:lpstr>MODULES</vt:lpstr>
      <vt:lpstr>MODULES</vt:lpstr>
      <vt:lpstr>MODULES</vt:lpstr>
      <vt:lpstr>DATASET(S)</vt:lpstr>
      <vt:lpstr>UML DIAGRAMS</vt:lpstr>
      <vt:lpstr>ACTIVITY DIAGRAM </vt:lpstr>
      <vt:lpstr>USE CASE DIAGRAM</vt:lpstr>
      <vt:lpstr>CLASS DIAGRAM</vt:lpstr>
      <vt:lpstr>SEQUENCE DIAGRAM</vt:lpstr>
      <vt:lpstr>SEQUENCE DIAGRAM</vt:lpstr>
      <vt:lpstr>COMPONENT DIAGRAM</vt:lpstr>
      <vt:lpstr>MODULES DESCRIPTION</vt:lpstr>
      <vt:lpstr>Data Collection</vt:lpstr>
      <vt:lpstr>MODULES DESCRIPTION</vt:lpstr>
      <vt:lpstr>PowerPoint 演示文稿</vt:lpstr>
      <vt:lpstr>PowerPoint 演示文稿</vt:lpstr>
      <vt:lpstr>MODULES DESCRIPTION</vt:lpstr>
      <vt:lpstr>PowerPoint 演示文稿</vt:lpstr>
      <vt:lpstr>MODULES DESCRIPTION</vt:lpstr>
      <vt:lpstr>PowerPoint 演示文稿</vt:lpstr>
      <vt:lpstr>RESULTS</vt:lpstr>
      <vt:lpstr>OUTPUT</vt:lpstr>
      <vt:lpstr>OUTPUT</vt:lpstr>
      <vt:lpstr>OUTPUT</vt:lpstr>
      <vt:lpstr>PowerPoint 演示文稿</vt:lpstr>
      <vt:lpstr>CONCLUSION</vt:lpstr>
      <vt:lpstr>REFERENCES</vt:lpstr>
      <vt:lpstr>REFERENCES</vt:lpstr>
      <vt:lpstr>            QUERIES?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anirudhrao</cp:lastModifiedBy>
  <cp:revision>10</cp:revision>
  <dcterms:created xsi:type="dcterms:W3CDTF">2023-10-31T02:02:00Z</dcterms:created>
  <dcterms:modified xsi:type="dcterms:W3CDTF">2024-02-11T13:15:02Z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52BE1EE399314BC09B088FA24E31740E</vt:lpwstr>
  </property>
  <property fmtid="{D5CDD505-2E9C-101B-9397-08002B2CF9AE}" pid="3" name="KSOProductBuildVer">
    <vt:lpwstr>1033-11.2.0.11225</vt:lpwstr>
  </property>
</Properties>
</file>